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6cecb808aa4d89" /><Relationship Type="http://schemas.openxmlformats.org/officeDocument/2006/relationships/extended-properties" Target="/docProps/app.xml" Id="R755561f35dc844cf" /><Relationship Type="http://schemas.openxmlformats.org/officeDocument/2006/relationships/officeDocument" Target="/ppt/presentation.xml" Id="R90ac7149620749fb" /></Relationships>
</file>

<file path=ppt/presentation.xml><?xml version="1.0" encoding="utf-8"?>
<p:presentation xmlns:p="http://schemas.openxmlformats.org/presentationml/2006/main">
  <p:sldMasterIdLst>
    <p:sldMasterId xmlns:r="http://schemas.openxmlformats.org/officeDocument/2006/relationships" id="2147483648" r:id="R177d23c6a3e747e5"/>
  </p:sldMasterIdLst>
  <p:notesMasterIdLst>
    <p:notesMasterId xmlns:r="http://schemas.openxmlformats.org/officeDocument/2006/relationships" r:id="Rfaf279cc42e94aab"/>
  </p:notesMasterIdLst>
  <p:sldIdLst>
    <p:sldId xmlns:r="http://schemas.openxmlformats.org/officeDocument/2006/relationships" id="256" r:id="Rf2a8e936d7f94055"/>
    <p:sldId xmlns:r="http://schemas.openxmlformats.org/officeDocument/2006/relationships" id="257" r:id="R17937aa78c554fa4"/>
    <p:sldId xmlns:r="http://schemas.openxmlformats.org/officeDocument/2006/relationships" id="258" r:id="Rdc65d69302454bd2"/>
    <p:sldId xmlns:r="http://schemas.openxmlformats.org/officeDocument/2006/relationships" id="259" r:id="R4d6befc25d1747d7"/>
    <p:sldId xmlns:r="http://schemas.openxmlformats.org/officeDocument/2006/relationships" id="260" r:id="R0064bd9af1f641a2"/>
    <p:sldId xmlns:r="http://schemas.openxmlformats.org/officeDocument/2006/relationships" id="261" r:id="R42dc3f381c5347cb"/>
    <p:sldId xmlns:r="http://schemas.openxmlformats.org/officeDocument/2006/relationships" id="262" r:id="R44fafa1c495f4b41"/>
    <p:sldId xmlns:r="http://schemas.openxmlformats.org/officeDocument/2006/relationships" id="263" r:id="R14f3f2e7191f4e59"/>
    <p:sldId xmlns:r="http://schemas.openxmlformats.org/officeDocument/2006/relationships" id="264" r:id="Ra8af98217d60492d"/>
    <p:sldId xmlns:r="http://schemas.openxmlformats.org/officeDocument/2006/relationships" id="265" r:id="Rd8e5132d717b4d28"/>
    <p:sldId xmlns:r="http://schemas.openxmlformats.org/officeDocument/2006/relationships" id="266" r:id="R060fac7738df4be7"/>
    <p:sldId xmlns:r="http://schemas.openxmlformats.org/officeDocument/2006/relationships" id="267" r:id="R197557e9d7ca4c66"/>
    <p:sldId xmlns:r="http://schemas.openxmlformats.org/officeDocument/2006/relationships" id="268" r:id="Rfd7fa11ecc0348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b576f928854a05" /><Relationship Type="http://schemas.openxmlformats.org/officeDocument/2006/relationships/slideMaster" Target="/ppt/slideMasters/slideMaster1.xml" Id="R177d23c6a3e747e5" /><Relationship Type="http://schemas.openxmlformats.org/officeDocument/2006/relationships/notesMaster" Target="/ppt/notesMasters/notesMaster1.xml" Id="Rfaf279cc42e94aab" /><Relationship Type="http://schemas.openxmlformats.org/officeDocument/2006/relationships/presProps" Target="/ppt/presProps.xml" Id="R3085c23f46bf4f17" /><Relationship Type="http://schemas.openxmlformats.org/officeDocument/2006/relationships/tableStyles" Target="/ppt/tableStyles.xml" Id="R54e71b4703c04344" /><Relationship Type="http://schemas.openxmlformats.org/officeDocument/2006/relationships/slide" Target="/ppt/slides/slide1.xml" Id="Rf2a8e936d7f94055" /><Relationship Type="http://schemas.openxmlformats.org/officeDocument/2006/relationships/slide" Target="/ppt/slides/slide2.xml" Id="R17937aa78c554fa4" /><Relationship Type="http://schemas.openxmlformats.org/officeDocument/2006/relationships/slide" Target="/ppt/slides/slide3.xml" Id="Rdc65d69302454bd2" /><Relationship Type="http://schemas.openxmlformats.org/officeDocument/2006/relationships/slide" Target="/ppt/slides/slide4.xml" Id="R4d6befc25d1747d7" /><Relationship Type="http://schemas.openxmlformats.org/officeDocument/2006/relationships/slide" Target="/ppt/slides/slide5.xml" Id="R0064bd9af1f641a2" /><Relationship Type="http://schemas.openxmlformats.org/officeDocument/2006/relationships/slide" Target="/ppt/slides/slide6.xml" Id="R42dc3f381c5347cb" /><Relationship Type="http://schemas.openxmlformats.org/officeDocument/2006/relationships/slide" Target="/ppt/slides/slide7.xml" Id="R44fafa1c495f4b41" /><Relationship Type="http://schemas.openxmlformats.org/officeDocument/2006/relationships/slide" Target="/ppt/slides/slide8.xml" Id="R14f3f2e7191f4e59" /><Relationship Type="http://schemas.openxmlformats.org/officeDocument/2006/relationships/slide" Target="/ppt/slides/slide9.xml" Id="Ra8af98217d60492d" /><Relationship Type="http://schemas.openxmlformats.org/officeDocument/2006/relationships/slide" Target="/ppt/slides/slide10.xml" Id="Rd8e5132d717b4d28" /><Relationship Type="http://schemas.openxmlformats.org/officeDocument/2006/relationships/slide" Target="/ppt/slides/slide11.xml" Id="R060fac7738df4be7" /><Relationship Type="http://schemas.openxmlformats.org/officeDocument/2006/relationships/slide" Target="/ppt/slides/slide12.xml" Id="R197557e9d7ca4c66" /><Relationship Type="http://schemas.openxmlformats.org/officeDocument/2006/relationships/slide" Target="/ppt/slides/slide13.xml" Id="Rfd7fa11ecc0348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033554b97148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657402d51844ccd" /><Relationship Type="http://schemas.openxmlformats.org/officeDocument/2006/relationships/notesMaster" Target="/ppt/notesMasters/notesMaster1.xml" Id="R8336532b497543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6d5b1975ee4e74" /><Relationship Type="http://schemas.openxmlformats.org/officeDocument/2006/relationships/notesMaster" Target="/ppt/notesMasters/notesMaster1.xml" Id="R0fd86e475f2549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4ce3cfa6d74e50" /><Relationship Type="http://schemas.openxmlformats.org/officeDocument/2006/relationships/notesMaster" Target="/ppt/notesMasters/notesMaster1.xml" Id="Rfc1485f09d154806"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cc83b17161490e" /><Relationship Type="http://schemas.openxmlformats.org/officeDocument/2006/relationships/notesMaster" Target="/ppt/notesMasters/notesMaster1.xml" Id="R25b8305500934b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03e4a5d694747f4" /><Relationship Type="http://schemas.openxmlformats.org/officeDocument/2006/relationships/notesMaster" Target="/ppt/notesMasters/notesMaster1.xml" Id="Ra30bd2bbaaac41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3cb00904864369" /><Relationship Type="http://schemas.openxmlformats.org/officeDocument/2006/relationships/notesMaster" Target="/ppt/notesMasters/notesMaster1.xml" Id="R65706400a77649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d570c7bbe1472d" /><Relationship Type="http://schemas.openxmlformats.org/officeDocument/2006/relationships/notesMaster" Target="/ppt/notesMasters/notesMaster1.xml" Id="R005854ba7c2a49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266bf79890467b" /><Relationship Type="http://schemas.openxmlformats.org/officeDocument/2006/relationships/notesMaster" Target="/ppt/notesMasters/notesMaster1.xml" Id="R8c849ca1b33a4bb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041a27fd184ec0" /><Relationship Type="http://schemas.openxmlformats.org/officeDocument/2006/relationships/notesMaster" Target="/ppt/notesMasters/notesMaster1.xml" Id="R3b60bfd57622416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cd761bb20240df" /><Relationship Type="http://schemas.openxmlformats.org/officeDocument/2006/relationships/notesMaster" Target="/ppt/notesMasters/notesMaster1.xml" Id="Radad7cee3e0b480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fe4a2ff7f3d4f41" /><Relationship Type="http://schemas.openxmlformats.org/officeDocument/2006/relationships/notesMaster" Target="/ppt/notesMasters/notesMaster1.xml" Id="R31fa73818a0247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352c7e6c2b444b8" /><Relationship Type="http://schemas.openxmlformats.org/officeDocument/2006/relationships/notesMaster" Target="/ppt/notesMasters/notesMaster1.xml" Id="Rcbdba74bf2094c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c1b6befbb64cdc" /><Relationship Type="http://schemas.openxmlformats.org/officeDocument/2006/relationships/notesMaster" Target="/ppt/notesMasters/notesMaster1.xml" Id="R62eb8efdfd3847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by positioning the dissertation as a practical leadership study, not only an academic milestone. The deck is designed as a reusable master briefing: the research core remains constant while the application changes for professional, teaching, speaking, and federal audiences.</a:t>
            </a:r>
          </a:p>
          <a:p xmlns:a="http://schemas.openxmlformats.org/drawingml/2006/main">
            <a:r>
              <a:t/>
            </a:r>
          </a:p>
          <a:p xmlns:a="http://schemas.openxmlformats.org/drawingml/2006/main">
            <a:r>
              <a:t>[Sources]</a:t>
            </a:r>
          </a:p>
          <a:p xmlns:a="http://schemas.openxmlformats.org/drawingml/2006/main">
            <a:r>
              <a:t>- https://scholarworks.waldenu.edu/dissertations/12575/ — dissertation record</a:t>
            </a:r>
          </a:p>
          <a:p xmlns:a="http://schemas.openxmlformats.org/drawingml/2006/main">
            <a:r>
              <a:t>- https://www.youtube.com/watch?v=-Sdsd8hB72A — public visual-summary source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deck's organizing principle. The dissertation should not be copied word-for-word into every channel. The research claim and evidence remain stable, but each channel answers a different audience question: Why should I trust this expert? What can I learn? What can this speaker deliver? How can this consultant support the mission?</a:t>
            </a:r>
          </a:p>
          <a:p xmlns:a="http://schemas.openxmlformats.org/drawingml/2006/main">
            <a:r>
              <a:t/>
            </a:r>
          </a:p>
          <a:p xmlns:a="http://schemas.openxmlformats.org/drawingml/2006/main">
            <a:r>
              <a:t>[Sources]</a:t>
            </a:r>
          </a:p>
          <a:p xmlns:a="http://schemas.openxmlformats.org/drawingml/2006/main">
            <a:r>
              <a:t>- https://scholarworks.waldenu.edu/dissertations/12575/ — research scope and findings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practical problem: in hard-to-staff locations, an inconsistent or irrelevant reward system weakens the expected connection between effort, performance, and valued outcomes. Emphasize that the study crossed military, healthcare, and retail settings.</a:t>
            </a:r>
          </a:p>
          <a:p xmlns:a="http://schemas.openxmlformats.org/drawingml/2006/main">
            <a:r>
              <a:t/>
            </a:r>
          </a:p>
          <a:p xmlns:a="http://schemas.openxmlformats.org/drawingml/2006/main">
            <a:r>
              <a:t>[Sources]</a:t>
            </a:r>
          </a:p>
          <a:p xmlns:a="http://schemas.openxmlformats.org/drawingml/2006/main">
            <a:r>
              <a:t>- https://scholarworks.waldenu.edu/dissertations/12575/ — study purpose, sectors, and research context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two frameworks as complementary lenses. Vroom explains the effort-to-outcome calculation; leader-member exchange explains how trust, fairness, communication, and relationship quality shape the reward experience.</a:t>
            </a:r>
          </a:p>
          <a:p xmlns:a="http://schemas.openxmlformats.org/drawingml/2006/main">
            <a:r>
              <a:t/>
            </a:r>
          </a:p>
          <a:p xmlns:a="http://schemas.openxmlformats.org/drawingml/2006/main">
            <a:r>
              <a:t>[Sources]</a:t>
            </a:r>
          </a:p>
          <a:p xmlns:a="http://schemas.openxmlformats.org/drawingml/2006/main">
            <a:r>
              <a:t>- https://scholarworks.waldenu.edu/dissertations/12575/ — dissertation framework</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Describe the interpretive qualitative phenomenological design. The study included 20 participants across military, healthcare, and retail contexts, using 10 interviews and two focus groups of five, followed by thematic analysis and trustworthiness procedures.</a:t>
            </a:r>
          </a:p>
          <a:p xmlns:a="http://schemas.openxmlformats.org/drawingml/2006/main">
            <a:r>
              <a:t/>
            </a:r>
          </a:p>
          <a:p xmlns:a="http://schemas.openxmlformats.org/drawingml/2006/main">
            <a:r>
              <a:t>[Sources]</a:t>
            </a:r>
          </a:p>
          <a:p xmlns:a="http://schemas.openxmlformats.org/drawingml/2006/main">
            <a:r>
              <a:t>- https://scholarworks.waldenu.edu/dissertations/12575/ — methodology and participant details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central finding was not that rewards are ineffective. The problem was inconsistency and a lack of strategic fit. A credible system must be reliable, fair, balanced, relevant to employee needs, and clearly implemented.</a:t>
            </a:r>
          </a:p>
          <a:p xmlns:a="http://schemas.openxmlformats.org/drawingml/2006/main">
            <a:r>
              <a:t/>
            </a:r>
          </a:p>
          <a:p xmlns:a="http://schemas.openxmlformats.org/drawingml/2006/main">
            <a:r>
              <a:t>[Sources]</a:t>
            </a:r>
          </a:p>
          <a:p xmlns:a="http://schemas.openxmlformats.org/drawingml/2006/main">
            <a:r>
              <a:t>- https://scholarworks.waldenu.edu/dissertations/12575/ — findings and implications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Translate the study into an operational cadence. Leaders publish reward rules, audit whether practices match policy, balance financial and nonfinancial rewards, and use employee input before redesigning the system. The management goal is credibility: employees must be able to predict how valued performance is recognized.</a:t>
            </a:r>
          </a:p>
          <a:p xmlns:a="http://schemas.openxmlformats.org/drawingml/2006/main">
            <a:r>
              <a:t/>
            </a:r>
          </a:p>
          <a:p xmlns:a="http://schemas.openxmlformats.org/drawingml/2006/main">
            <a:r>
              <a:t>[Sources]</a:t>
            </a:r>
          </a:p>
          <a:p xmlns:a="http://schemas.openxmlformats.org/drawingml/2006/main">
            <a:r>
              <a:t>- https://scholarworks.waldenu.edu/dissertations/12575/ — findings and recommended actions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a dedicated Research &amp; Insights page on the professional site. Lead with the main finding, embed the three-minute video, present the diagrams as a guided sequence, and end with role-appropriate calls to action. Cross-link to teaching, speaking, and consulting pages so the dissertation functions as proof of expertise rather than a standalone academic record.</a:t>
            </a:r>
          </a:p>
          <a:p xmlns:a="http://schemas.openxmlformats.org/drawingml/2006/main">
            <a:r>
              <a:t/>
            </a:r>
          </a:p>
          <a:p xmlns:a="http://schemas.openxmlformats.org/drawingml/2006/main">
            <a:r>
              <a:t>[Sources]</a:t>
            </a:r>
          </a:p>
          <a:p xmlns:a="http://schemas.openxmlformats.org/drawingml/2006/main">
            <a:r>
              <a:t>- https://DrValentineUkandu.com — professional website</a:t>
            </a:r>
          </a:p>
          <a:p xmlns:a="http://schemas.openxmlformats.org/drawingml/2006/main">
            <a:r>
              <a:t>- https://scholarworks.waldenu.edu/dissertations/12575/ — dissertation record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Treat LinkedIn as a sequence, not a one-time dissertation announcement. Add the video and dissertation to Featured, connect the research to the About section, and publish four short posts—one for each diagram. Each post should close with a discussion question relevant to leaders, educators, or public-sector professionals.</a:t>
            </a:r>
          </a:p>
          <a:p xmlns:a="http://schemas.openxmlformats.org/drawingml/2006/main">
            <a:r>
              <a:t/>
            </a:r>
          </a:p>
          <a:p xmlns:a="http://schemas.openxmlformats.org/drawingml/2006/main">
            <a:r>
              <a:t>[Sources]</a:t>
            </a:r>
          </a:p>
          <a:p xmlns:a="http://schemas.openxmlformats.org/drawingml/2006/main">
            <a:r>
              <a:t>- https://www.linkedin.com/in/dr-valentine-ukandu-66485911/ — professional profile</a:t>
            </a:r>
          </a:p>
          <a:p xmlns:a="http://schemas.openxmlformats.org/drawingml/2006/main">
            <a:r>
              <a:t>- https://scholarworks.waldenu.edu/dissertations/12575/ — dissertation record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Package the research as a reusable teaching case. Students first watch the short video, then analyze the theoretical framework and qualitative evidence, and finally design an improved reward system. The assignment can be adapted to organizational behavior, HRM, leadership, public administration, and qualitative research methods.</a:t>
            </a:r>
          </a:p>
          <a:p xmlns:a="http://schemas.openxmlformats.org/drawingml/2006/main">
            <a:r>
              <a:t/>
            </a:r>
          </a:p>
          <a:p xmlns:a="http://schemas.openxmlformats.org/drawingml/2006/main">
            <a:r>
              <a:t>[Sources]</a:t>
            </a:r>
          </a:p>
          <a:p xmlns:a="http://schemas.openxmlformats.org/drawingml/2006/main">
            <a:r>
              <a:t>- https://scholarworks.waldenu.edu/dissertations/12575/ — study framework, methodology, and findings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one signature topic in three formats. The short keynote delivers the core finding and four actions. The research briefing adds evidence and sector implications. The workshop lets leaders diagnose an existing reward system and draft an improvement plan. This creates a clear path for conferences, associations, universities, healthcare organizations, and public-sector audiences.</a:t>
            </a:r>
          </a:p>
          <a:p xmlns:a="http://schemas.openxmlformats.org/drawingml/2006/main">
            <a:r>
              <a:t/>
            </a:r>
          </a:p>
          <a:p xmlns:a="http://schemas.openxmlformats.org/drawingml/2006/main">
            <a:r>
              <a:t>[Sources]</a:t>
            </a:r>
          </a:p>
          <a:p xmlns:a="http://schemas.openxmlformats.org/drawingml/2006/main">
            <a:r>
              <a:t>- https://scholarworks.waldenu.edu/dissertations/12575/ — research findings and practical implications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dissertation as evidence of analytical depth and workforce-performance expertise. It supports—not replaces—the firm's federal acquisition and healthcare mission credentials. The most credible consulting bridge is from reward-system inconsistency to workforce diagnostics, difficult-duty operations, leadership training, decision support, and program improvement. No federal registration or certification status is claimed in this deck.</a:t>
            </a:r>
          </a:p>
          <a:p xmlns:a="http://schemas.openxmlformats.org/drawingml/2006/main">
            <a:r>
              <a:t/>
            </a:r>
          </a:p>
          <a:p xmlns:a="http://schemas.openxmlformats.org/drawingml/2006/main">
            <a:r>
              <a:t>[Sources]</a:t>
            </a:r>
          </a:p>
          <a:p xmlns:a="http://schemas.openxmlformats.org/drawingml/2006/main">
            <a:r>
              <a:t>- https://DrUkanduFederalConsulting.com — consulting business</a:t>
            </a:r>
          </a:p>
          <a:p xmlns:a="http://schemas.openxmlformats.org/drawingml/2006/main">
            <a:r>
              <a:t>- https://scholarworks.waldenu.edu/dissertations/12575/ — research basis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a channel-specific invitation. Employers, academic collaborators, and event organizers can begin with the professional website or LinkedIn. Federal agencies and prime contractors can use the consulting website and business email. The final message is that rigorous research becomes useful when it changes a leadership decision or operating practice.</a:t>
            </a:r>
          </a:p>
          <a:p xmlns:a="http://schemas.openxmlformats.org/drawingml/2006/main">
            <a:r>
              <a:t/>
            </a:r>
          </a:p>
          <a:p xmlns:a="http://schemas.openxmlformats.org/drawingml/2006/main">
            <a:r>
              <a:t>[Sources]</a:t>
            </a:r>
          </a:p>
          <a:p xmlns:a="http://schemas.openxmlformats.org/drawingml/2006/main">
            <a:r>
              <a:t>- https://DrValentineUkandu.com</a:t>
            </a:r>
          </a:p>
          <a:p xmlns:a="http://schemas.openxmlformats.org/drawingml/2006/main">
            <a:r>
              <a:t>- https://DrUkanduFederalConsulting.com</a:t>
            </a:r>
          </a:p>
          <a:p xmlns:a="http://schemas.openxmlformats.org/drawingml/2006/main">
            <a:r>
              <a:t>- https://www.linkedin.com/in/dr-valentine-ukandu-66485911/</a:t>
            </a:r>
          </a:p>
          <a:p xmlns:a="http://schemas.openxmlformats.org/drawingml/2006/main">
            <a:r>
              <a:t>- https://scholarworks.waldenu.edu/dissertations/12575/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23abfe3b0a4d2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51b3ef3330416c" /><Relationship Type="http://schemas.openxmlformats.org/officeDocument/2006/relationships/slideLayout" Target="/ppt/slideLayouts/slideLayout1.xml" Id="Rd6080970d0f943b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080970d0f943b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ac3aa37d57c4c63" /><Relationship Type="http://schemas.openxmlformats.org/officeDocument/2006/relationships/notesSlide" Target="/ppt/notesSlides/notesSlide1.xml" Id="R03cdd14a294e487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2c9a32f2da148be" /><Relationship Type="http://schemas.openxmlformats.org/officeDocument/2006/relationships/notesSlide" Target="/ppt/notesSlides/notesSlide2.xml" Id="Rb0f0a52643f5420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0b8d1513ff44ed2" /><Relationship Type="http://schemas.openxmlformats.org/officeDocument/2006/relationships/image" Target="/ppt/media/image.png" Id="Rfebba92800d94c88" /><Relationship Type="http://schemas.openxmlformats.org/officeDocument/2006/relationships/notesSlide" Target="/ppt/notesSlides/notesSlide3.xml" Id="R1ad31289aec94b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e69d07b98ef4df6" /><Relationship Type="http://schemas.openxmlformats.org/officeDocument/2006/relationships/image" Target="/ppt/media/image2.png" Id="Rac85d476242f4334" /><Relationship Type="http://schemas.openxmlformats.org/officeDocument/2006/relationships/notesSlide" Target="/ppt/notesSlides/notesSlide4.xml" Id="R2125dd75c75949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a05ec32551742cc" /><Relationship Type="http://schemas.openxmlformats.org/officeDocument/2006/relationships/image" Target="/ppt/media/image3.png" Id="R18742072e12449d8" /><Relationship Type="http://schemas.openxmlformats.org/officeDocument/2006/relationships/notesSlide" Target="/ppt/notesSlides/notesSlide5.xml" Id="R127cac63d72040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892f2f4f6b74a1d" /><Relationship Type="http://schemas.openxmlformats.org/officeDocument/2006/relationships/image" Target="/ppt/media/image4.png" Id="R2d3ddd7b26cd4267" /><Relationship Type="http://schemas.openxmlformats.org/officeDocument/2006/relationships/notesSlide" Target="/ppt/notesSlides/notesSlide6.xml" Id="R2c5af852a3044a8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6341cfdad884893" /><Relationship Type="http://schemas.openxmlformats.org/officeDocument/2006/relationships/notesSlide" Target="/ppt/notesSlides/notesSlide7.xml" Id="Rd6d19ef95c844f0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d934e09589f43fa" /><Relationship Type="http://schemas.openxmlformats.org/officeDocument/2006/relationships/notesSlide" Target="/ppt/notesSlides/notesSlide8.xml" Id="Rf146bfd6c744431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396ff978c254e51" /><Relationship Type="http://schemas.openxmlformats.org/officeDocument/2006/relationships/notesSlide" Target="/ppt/notesSlides/notesSlide9.xml" Id="R6f61651281cd4d5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c5c33b51d62481a" /><Relationship Type="http://schemas.openxmlformats.org/officeDocument/2006/relationships/notesSlide" Target="/ppt/notesSlides/notesSlide10.xml" Id="R3e6eca02a1df441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1ef5c43eebd4f86" /><Relationship Type="http://schemas.openxmlformats.org/officeDocument/2006/relationships/notesSlide" Target="/ppt/notesSlides/notesSlide11.xml" Id="R9832e1f516be47a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d0967bfe46d4b72" /><Relationship Type="http://schemas.openxmlformats.org/officeDocument/2006/relationships/notesSlide" Target="/ppt/notesSlides/notesSlide12.xml" Id="R0112fcf9808445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f0e15f3a5cb4c82" /><Relationship Type="http://schemas.openxmlformats.org/officeDocument/2006/relationships/notesSlide" Target="/ppt/notesSlides/notesSlide13.xml" Id="Rb172abbbf52247ec" /></Relationships>
</file>

<file path=ppt/slides/slide1.xml><?xml version="1.0" encoding="utf-8"?>
<p:sld xmlns:p="http://schemas.openxmlformats.org/presentationml/2006/main">
  <p:cSld>
    <p:bg>
      <p:bgPr>
        <a:solidFill xmlns:a="http://schemas.openxmlformats.org/drawingml/2006/main">
          <a:srgbClr val="0B294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24CA99E-9EAE-4C79-B39B-37841A810AD3}"/>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D0A63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9556F51-EDCE-4842-9210-E3A64EAAF19B}"/>
              </a:ext>
            </a:extLst>
          </p:cNvPr>
          <p:cNvSpPr>
            <a:spLocks xmlns:a="http://schemas.openxmlformats.org/drawingml/2006/main" noGrp="1"/>
          </p:cNvSpPr>
          <p:nvPr/>
        </p:nvSpPr>
        <p:spPr>
          <a:xfrm xmlns:a="http://schemas.openxmlformats.org/drawingml/2006/main">
            <a:off x="8953500" y="0"/>
            <a:ext cx="3238500" cy="6858000"/>
          </a:xfrm>
          <a:prstGeom xmlns:a="http://schemas.openxmlformats.org/drawingml/2006/main" prst="rect">
            <a:avLst/>
          </a:prstGeom>
          <a:solidFill xmlns:a="http://schemas.openxmlformats.org/drawingml/2006/main">
            <a:srgbClr val="123B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AAAEC20-5F16-46CB-8AB4-F127C9E66A77}"/>
              </a:ext>
            </a:extLst>
          </p:cNvPr>
          <p:cNvSpPr>
            <a:spLocks xmlns:a="http://schemas.openxmlformats.org/drawingml/2006/main" noGrp="1"/>
          </p:cNvSpPr>
          <p:nvPr/>
        </p:nvSpPr>
        <p:spPr>
          <a:xfrm xmlns:a="http://schemas.openxmlformats.org/drawingml/2006/main">
            <a:off x="666750" y="68580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00" b="1">
                <a:solidFill>
                  <a:srgbClr val="D0A63C"/>
                </a:solidFill>
                <a:latin typeface="Arial"/>
                <a:ea typeface="Arial"/>
                <a:cs typeface="Arial"/>
              </a:defRPr>
            </a:pPr>
            <a:r>
              <a:rPr sz="1200" b="1">
                <a:solidFill>
                  <a:srgbClr val="D0A63C"/>
                </a:solidFill>
                <a:latin typeface="Arial"/>
                <a:ea typeface="Arial"/>
                <a:cs typeface="Arial"/>
              </a:rPr>
              <a:t>DOCTORAL RESEARCH • APPLIED PORTFOLIO</a:t>
            </a:r>
          </a:p>
        </p:txBody>
      </p:sp>
      <p:sp>
        <p:nvSpPr>
          <p:cNvPr id="4" name="">
            <a:extLst xmlns:a="http://schemas.openxmlformats.org/drawingml/2006/main">
              <a:ext uri="{FF2B5EF4-FFF2-40B4-BE49-F238E27FC236}">
                <a16:creationId xmlns:a16="http://schemas.microsoft.com/office/drawing/2014/main" id="{ABACB704-9670-4276-8584-0F8EBED133BF}"/>
              </a:ext>
            </a:extLst>
          </p:cNvPr>
          <p:cNvSpPr>
            <a:spLocks xmlns:a="http://schemas.openxmlformats.org/drawingml/2006/main" noGrp="1"/>
          </p:cNvSpPr>
          <p:nvPr/>
        </p:nvSpPr>
        <p:spPr>
          <a:xfrm xmlns:a="http://schemas.openxmlformats.org/drawingml/2006/main">
            <a:off x="666750" y="1381125"/>
            <a:ext cx="7667625"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4050" b="1">
                <a:solidFill>
                  <a:srgbClr val="FFFFFF"/>
                </a:solidFill>
                <a:latin typeface="Arial"/>
                <a:ea typeface="Arial"/>
                <a:cs typeface="Arial"/>
              </a:defRPr>
            </a:pPr>
            <a:r>
              <a:rPr sz="4050" b="1">
                <a:solidFill>
                  <a:srgbClr val="FFFFFF"/>
                </a:solidFill>
                <a:latin typeface="Arial"/>
                <a:ea typeface="Arial"/>
                <a:cs typeface="Arial"/>
              </a:rPr>
              <a:t>Employee Rewards and Work Performance in Undesirable Locations</a:t>
            </a:r>
          </a:p>
        </p:txBody>
      </p:sp>
      <p:sp>
        <p:nvSpPr>
          <p:cNvPr id="5" name="">
            <a:extLst xmlns:a="http://schemas.openxmlformats.org/drawingml/2006/main">
              <a:ext uri="{FF2B5EF4-FFF2-40B4-BE49-F238E27FC236}">
                <a16:creationId xmlns:a16="http://schemas.microsoft.com/office/drawing/2014/main" id="{4C242A5A-8026-412A-8009-549B6AF059C8}"/>
              </a:ext>
            </a:extLst>
          </p:cNvPr>
          <p:cNvSpPr>
            <a:spLocks xmlns:a="http://schemas.openxmlformats.org/drawingml/2006/main" noGrp="1"/>
          </p:cNvSpPr>
          <p:nvPr/>
        </p:nvSpPr>
        <p:spPr>
          <a:xfrm xmlns:a="http://schemas.openxmlformats.org/drawingml/2006/main">
            <a:off x="666750" y="40481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875" b="0">
                <a:solidFill>
                  <a:srgbClr val="D0EDFA"/>
                </a:solidFill>
                <a:latin typeface="Arial"/>
                <a:ea typeface="Arial"/>
                <a:cs typeface="Arial"/>
              </a:defRPr>
            </a:pPr>
            <a:r>
              <a:rPr sz="1875" b="0">
                <a:solidFill>
                  <a:srgbClr val="D0EDFA"/>
                </a:solidFill>
                <a:latin typeface="Arial"/>
                <a:ea typeface="Arial"/>
                <a:cs typeface="Arial"/>
              </a:rPr>
              <a:t>A visual research briefing for leadership, teaching, speaking, and federal consulting</a:t>
            </a:r>
          </a:p>
        </p:txBody>
      </p:sp>
      <p:sp>
        <p:nvSpPr>
          <p:cNvPr id="6" name="">
            <a:extLst xmlns:a="http://schemas.openxmlformats.org/drawingml/2006/main">
              <a:ext uri="{FF2B5EF4-FFF2-40B4-BE49-F238E27FC236}">
                <a16:creationId xmlns:a16="http://schemas.microsoft.com/office/drawing/2014/main" id="{3F1171EA-19D2-493C-93CC-D8B0E668831F}"/>
              </a:ext>
            </a:extLst>
          </p:cNvPr>
          <p:cNvSpPr>
            <a:spLocks xmlns:a="http://schemas.openxmlformats.org/drawingml/2006/main" noGrp="1"/>
          </p:cNvSpPr>
          <p:nvPr/>
        </p:nvSpPr>
        <p:spPr>
          <a:xfrm xmlns:a="http://schemas.openxmlformats.org/drawingml/2006/main">
            <a:off x="9239250" y="1143000"/>
            <a:ext cx="2000250" cy="38100"/>
          </a:xfrm>
          <a:prstGeom xmlns:a="http://schemas.openxmlformats.org/drawingml/2006/main" prst="rect">
            <a:avLst/>
          </a:prstGeom>
          <a:solidFill xmlns:a="http://schemas.openxmlformats.org/drawingml/2006/main">
            <a:srgbClr val="D0A63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16EBC95-882E-4969-8D74-4775DCA5A751}"/>
              </a:ext>
            </a:extLst>
          </p:cNvPr>
          <p:cNvSpPr>
            <a:spLocks xmlns:a="http://schemas.openxmlformats.org/drawingml/2006/main" noGrp="1"/>
          </p:cNvSpPr>
          <p:nvPr/>
        </p:nvSpPr>
        <p:spPr>
          <a:xfrm xmlns:a="http://schemas.openxmlformats.org/drawingml/2006/main">
            <a:off x="9239250" y="1524000"/>
            <a:ext cx="2190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5897"/>
          </a:bodyPr>
          <a:lstStyle xmlns:a="http://schemas.openxmlformats.org/drawingml/2006/main"/>
          <a:p xmlns:a="http://schemas.openxmlformats.org/drawingml/2006/main">
            <a:pPr algn="l">
              <a:defRPr sz="1950" b="1">
                <a:solidFill>
                  <a:srgbClr val="FFFFFF"/>
                </a:solidFill>
                <a:latin typeface="Arial"/>
                <a:ea typeface="Arial"/>
                <a:cs typeface="Arial"/>
              </a:defRPr>
            </a:pPr>
            <a:r>
              <a:rPr sz="1950" b="1">
                <a:solidFill>
                  <a:srgbClr val="FFFFFF"/>
                </a:solidFill>
                <a:latin typeface="Arial"/>
                <a:ea typeface="Arial"/>
                <a:cs typeface="Arial"/>
              </a:rPr>
              <a:t>VALENTINE OKECHUKWU UKANDU, PhD</a:t>
            </a:r>
          </a:p>
        </p:txBody>
      </p:sp>
      <p:sp>
        <p:nvSpPr>
          <p:cNvPr id="8" name="">
            <a:extLst xmlns:a="http://schemas.openxmlformats.org/drawingml/2006/main">
              <a:ext uri="{FF2B5EF4-FFF2-40B4-BE49-F238E27FC236}">
                <a16:creationId xmlns:a16="http://schemas.microsoft.com/office/drawing/2014/main" id="{889CF902-9502-4A0A-BB2F-1D0B91A80522}"/>
              </a:ext>
            </a:extLst>
          </p:cNvPr>
          <p:cNvSpPr>
            <a:spLocks xmlns:a="http://schemas.openxmlformats.org/drawingml/2006/main" noGrp="1"/>
          </p:cNvSpPr>
          <p:nvPr/>
        </p:nvSpPr>
        <p:spPr>
          <a:xfrm xmlns:a="http://schemas.openxmlformats.org/drawingml/2006/main">
            <a:off x="9239250" y="2714625"/>
            <a:ext cx="22860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575" b="0">
                <a:solidFill>
                  <a:srgbClr val="D0EDFA"/>
                </a:solidFill>
                <a:latin typeface="Arial"/>
                <a:ea typeface="Arial"/>
                <a:cs typeface="Arial"/>
              </a:defRPr>
            </a:pPr>
            <a:r>
              <a:rPr sz="1575" b="0">
                <a:solidFill>
                  <a:srgbClr val="D0EDFA"/>
                </a:solidFill>
                <a:latin typeface="Arial"/>
                <a:ea typeface="Arial"/>
                <a:cs typeface="Arial"/>
              </a:rPr>
              <a:t>Applied Management</a:t>
            </a:r>
          </a:p>
          <a:p xmlns:a="http://schemas.openxmlformats.org/drawingml/2006/main">
            <a:pPr algn="l">
              <a:defRPr sz="1575" b="0">
                <a:solidFill>
                  <a:srgbClr val="D0EDFA"/>
                </a:solidFill>
                <a:latin typeface="Arial"/>
                <a:ea typeface="Arial"/>
                <a:cs typeface="Arial"/>
              </a:defRPr>
            </a:pPr>
            <a:r>
              <a:rPr sz="1575" b="0">
                <a:solidFill>
                  <a:srgbClr val="D0EDFA"/>
                </a:solidFill>
                <a:latin typeface="Arial"/>
                <a:ea typeface="Arial"/>
                <a:cs typeface="Arial"/>
              </a:rPr>
              <a:t>Federal Acquisition</a:t>
            </a:r>
          </a:p>
          <a:p xmlns:a="http://schemas.openxmlformats.org/drawingml/2006/main">
            <a:pPr algn="l">
              <a:defRPr sz="1575" b="0">
                <a:solidFill>
                  <a:srgbClr val="D0EDFA"/>
                </a:solidFill>
                <a:latin typeface="Arial"/>
                <a:ea typeface="Arial"/>
                <a:cs typeface="Arial"/>
              </a:defRPr>
            </a:pPr>
            <a:r>
              <a:rPr sz="1575" b="0">
                <a:solidFill>
                  <a:srgbClr val="D0EDFA"/>
                </a:solidFill>
                <a:latin typeface="Arial"/>
                <a:ea typeface="Arial"/>
                <a:cs typeface="Arial"/>
              </a:rPr>
              <a:t>Healthcare &amp; Public-Sector Operations</a:t>
            </a:r>
          </a:p>
        </p:txBody>
      </p:sp>
      <p:sp>
        <p:nvSpPr>
          <p:cNvPr id="9" name="">
            <a:extLst xmlns:a="http://schemas.openxmlformats.org/drawingml/2006/main">
              <a:ext uri="{FF2B5EF4-FFF2-40B4-BE49-F238E27FC236}">
                <a16:creationId xmlns:a16="http://schemas.microsoft.com/office/drawing/2014/main" id="{EE5A86BC-27BD-4784-BFF7-D081F2E7F919}"/>
              </a:ext>
            </a:extLst>
          </p:cNvPr>
          <p:cNvSpPr>
            <a:spLocks xmlns:a="http://schemas.openxmlformats.org/drawingml/2006/main" noGrp="1"/>
          </p:cNvSpPr>
          <p:nvPr/>
        </p:nvSpPr>
        <p:spPr>
          <a:xfrm xmlns:a="http://schemas.openxmlformats.org/drawingml/2006/main">
            <a:off x="9239250" y="5334000"/>
            <a:ext cx="2286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0">
                <a:solidFill>
                  <a:srgbClr val="FFFFFF"/>
                </a:solidFill>
                <a:latin typeface="Arial"/>
                <a:ea typeface="Arial"/>
                <a:cs typeface="Arial"/>
              </a:defRPr>
            </a:pPr>
            <a:r>
              <a:rPr sz="1350" b="0">
                <a:solidFill>
                  <a:srgbClr val="FFFFFF"/>
                </a:solidFill>
                <a:latin typeface="Arial"/>
                <a:ea typeface="Arial"/>
                <a:cs typeface="Arial"/>
              </a:rPr>
              <a:t>2022 • Walden University</a:t>
            </a:r>
          </a:p>
        </p:txBody>
      </p:sp>
      <p:sp>
        <p:nvSpPr>
          <p:cNvPr id="10" name="">
            <a:extLst xmlns:a="http://schemas.openxmlformats.org/drawingml/2006/main">
              <a:ext uri="{FF2B5EF4-FFF2-40B4-BE49-F238E27FC236}">
                <a16:creationId xmlns:a16="http://schemas.microsoft.com/office/drawing/2014/main" id="{2D43ECC3-2F36-435D-9910-5117935DBB2D}"/>
              </a:ext>
            </a:extLst>
          </p:cNvPr>
          <p:cNvSpPr>
            <a:spLocks xmlns:a="http://schemas.openxmlformats.org/drawingml/2006/main" noGrp="1"/>
          </p:cNvSpPr>
          <p:nvPr/>
        </p:nvSpPr>
        <p:spPr>
          <a:xfrm xmlns:a="http://schemas.openxmlformats.org/drawingml/2006/main">
            <a:off x="666750" y="6048375"/>
            <a:ext cx="590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FFFFFF"/>
                </a:solidFill>
                <a:latin typeface="Arial"/>
                <a:ea typeface="Arial"/>
                <a:cs typeface="Arial"/>
              </a:defRPr>
            </a:pPr>
            <a:r>
              <a:rPr sz="1275" b="0">
                <a:solidFill>
                  <a:srgbClr val="FFFFFF"/>
                </a:solidFill>
                <a:latin typeface="Arial"/>
                <a:ea typeface="Arial"/>
                <a:cs typeface="Arial"/>
              </a:rPr>
              <a:t>Companion asset: 3-minute visual summary</a:t>
            </a:r>
          </a:p>
        </p:txBody>
      </p:sp>
    </p:spTree>
    <p:extLst>
      <p:ext uri="{BB962C8B-B14F-4D97-AF65-F5344CB8AC3E}">
        <p14:creationId xmlns:p14="http://schemas.microsoft.com/office/powerpoint/2010/main" val="185164201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B6F18F8B-4E1B-4D52-B8A5-ED6D07BD015F}"/>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DISSERTATION → PRACTICE</a:t>
            </a:r>
          </a:p>
        </p:txBody>
      </p:sp>
      <p:sp>
        <p:nvSpPr>
          <p:cNvPr id="2" name="">
            <a:extLst xmlns:a="http://schemas.openxmlformats.org/drawingml/2006/main">
              <a:ext uri="{FF2B5EF4-FFF2-40B4-BE49-F238E27FC236}">
                <a16:creationId xmlns:a16="http://schemas.microsoft.com/office/drawing/2014/main" id="{89CA28DA-6AA4-4519-8831-4983DAFC3D9C}"/>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One research asset can serve five distinct audiences</a:t>
            </a:r>
          </a:p>
        </p:txBody>
      </p:sp>
      <p:sp>
        <p:nvSpPr>
          <p:cNvPr id="3" name="">
            <a:extLst xmlns:a="http://schemas.openxmlformats.org/drawingml/2006/main">
              <a:ext uri="{FF2B5EF4-FFF2-40B4-BE49-F238E27FC236}">
                <a16:creationId xmlns:a16="http://schemas.microsoft.com/office/drawing/2014/main" id="{D38A3204-7A94-4F3C-8FEB-90873E024947}"/>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0868FD68-D684-4EF3-AADD-E2D23E12F59C}"/>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AD6C04FA-E8EA-4421-BCD3-191575EAA2E8}"/>
              </a:ext>
            </a:extLst>
          </p:cNvPr>
          <p:cNvSpPr>
            <a:spLocks xmlns:a="http://schemas.openxmlformats.org/drawingml/2006/main" noGrp="1"/>
          </p:cNvSpPr>
          <p:nvPr/>
        </p:nvSpPr>
        <p:spPr>
          <a:xfrm xmlns:a="http://schemas.openxmlformats.org/drawingml/2006/main">
            <a:off x="533400" y="1504950"/>
            <a:ext cx="9620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0">
                <a:solidFill>
                  <a:srgbClr val="5E6875"/>
                </a:solidFill>
                <a:latin typeface="Arial"/>
                <a:ea typeface="Arial"/>
                <a:cs typeface="Arial"/>
              </a:defRPr>
            </a:pPr>
            <a:r>
              <a:rPr sz="1725" b="0">
                <a:solidFill>
                  <a:srgbClr val="5E6875"/>
                </a:solidFill>
                <a:latin typeface="Arial"/>
                <a:ea typeface="Arial"/>
                <a:cs typeface="Arial"/>
              </a:rPr>
              <a:t>Keep the evidence consistent. Change the audience outcome, format, and call to action.</a:t>
            </a:r>
          </a:p>
        </p:txBody>
      </p:sp>
      <p:sp>
        <p:nvSpPr>
          <p:cNvPr id="6" name="">
            <a:extLst xmlns:a="http://schemas.openxmlformats.org/drawingml/2006/main">
              <a:ext uri="{FF2B5EF4-FFF2-40B4-BE49-F238E27FC236}">
                <a16:creationId xmlns:a16="http://schemas.microsoft.com/office/drawing/2014/main" id="{6F622CEE-7E7B-4AD2-A306-783B3A2E5797}"/>
              </a:ext>
            </a:extLst>
          </p:cNvPr>
          <p:cNvSpPr>
            <a:spLocks xmlns:a="http://schemas.openxmlformats.org/drawingml/2006/main" noGrp="1"/>
          </p:cNvSpPr>
          <p:nvPr/>
        </p:nvSpPr>
        <p:spPr>
          <a:xfrm xmlns:a="http://schemas.openxmlformats.org/drawingml/2006/main">
            <a:off x="1104900" y="3257550"/>
            <a:ext cx="9982200" cy="28575"/>
          </a:xfrm>
          <a:prstGeom xmlns:a="http://schemas.openxmlformats.org/drawingml/2006/main" prst="rect">
            <a:avLst/>
          </a:prstGeom>
          <a:solidFill xmlns:a="http://schemas.openxmlformats.org/drawingml/2006/main">
            <a:srgbClr val="B8BCC4"/>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57CA8CE-4F11-4E88-BF48-BEDA48A9A6EA}"/>
              </a:ext>
            </a:extLst>
          </p:cNvPr>
          <p:cNvSpPr>
            <a:spLocks xmlns:a="http://schemas.openxmlformats.org/drawingml/2006/main" noGrp="1"/>
          </p:cNvSpPr>
          <p:nvPr/>
        </p:nvSpPr>
        <p:spPr>
          <a:xfrm xmlns:a="http://schemas.openxmlformats.org/drawingml/2006/main">
            <a:off x="876300" y="3048000"/>
            <a:ext cx="438150" cy="4381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C8CCEF90-66B7-4D48-B22C-C0A1AA9BDD92}"/>
              </a:ext>
            </a:extLst>
          </p:cNvPr>
          <p:cNvSpPr>
            <a:spLocks xmlns:a="http://schemas.openxmlformats.org/drawingml/2006/main" noGrp="1"/>
          </p:cNvSpPr>
          <p:nvPr/>
        </p:nvSpPr>
        <p:spPr>
          <a:xfrm xmlns:a="http://schemas.openxmlformats.org/drawingml/2006/main">
            <a:off x="876300" y="3133725"/>
            <a:ext cx="438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75" b="1">
                <a:solidFill>
                  <a:srgbClr val="FFFFFF"/>
                </a:solidFill>
                <a:latin typeface="Arial"/>
                <a:ea typeface="Arial"/>
                <a:cs typeface="Arial"/>
              </a:defRPr>
            </a:pPr>
            <a:r>
              <a:rPr sz="1275" b="1">
                <a:solidFill>
                  <a:srgbClr val="FFFF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45C7B2EA-11F8-4032-83D6-5C96660E0ADA}"/>
              </a:ext>
            </a:extLst>
          </p:cNvPr>
          <p:cNvSpPr>
            <a:spLocks xmlns:a="http://schemas.openxmlformats.org/drawingml/2006/main" noGrp="1"/>
          </p:cNvSpPr>
          <p:nvPr/>
        </p:nvSpPr>
        <p:spPr>
          <a:xfrm xmlns:a="http://schemas.openxmlformats.org/drawingml/2006/main">
            <a:off x="666750" y="3733800"/>
            <a:ext cx="161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Professional</a:t>
            </a:r>
          </a:p>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website</a:t>
            </a:r>
          </a:p>
        </p:txBody>
      </p:sp>
      <p:sp>
        <p:nvSpPr>
          <p:cNvPr id="10" name="">
            <a:extLst xmlns:a="http://schemas.openxmlformats.org/drawingml/2006/main">
              <a:ext uri="{FF2B5EF4-FFF2-40B4-BE49-F238E27FC236}">
                <a16:creationId xmlns:a16="http://schemas.microsoft.com/office/drawing/2014/main" id="{7F78B405-E9E0-482A-AE40-87306F05F211}"/>
              </a:ext>
            </a:extLst>
          </p:cNvPr>
          <p:cNvSpPr>
            <a:spLocks xmlns:a="http://schemas.openxmlformats.org/drawingml/2006/main" noGrp="1"/>
          </p:cNvSpPr>
          <p:nvPr/>
        </p:nvSpPr>
        <p:spPr>
          <a:xfrm xmlns:a="http://schemas.openxmlformats.org/drawingml/2006/main">
            <a:off x="666750" y="44577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Build authority</a:t>
            </a:r>
          </a:p>
        </p:txBody>
      </p:sp>
      <p:sp>
        <p:nvSpPr>
          <p:cNvPr id="11" name="">
            <a:extLst xmlns:a="http://schemas.openxmlformats.org/drawingml/2006/main">
              <a:ext uri="{FF2B5EF4-FFF2-40B4-BE49-F238E27FC236}">
                <a16:creationId xmlns:a16="http://schemas.microsoft.com/office/drawing/2014/main" id="{6598514B-AA58-4A8A-A34E-22469E7DE9F5}"/>
              </a:ext>
            </a:extLst>
          </p:cNvPr>
          <p:cNvSpPr>
            <a:spLocks xmlns:a="http://schemas.openxmlformats.org/drawingml/2006/main" noGrp="1"/>
          </p:cNvSpPr>
          <p:nvPr/>
        </p:nvSpPr>
        <p:spPr>
          <a:xfrm xmlns:a="http://schemas.openxmlformats.org/drawingml/2006/main">
            <a:off x="3352800" y="3048000"/>
            <a:ext cx="438150" cy="4381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CCCA2E8-BC30-4CA6-897E-491AA2D27627}"/>
              </a:ext>
            </a:extLst>
          </p:cNvPr>
          <p:cNvSpPr>
            <a:spLocks xmlns:a="http://schemas.openxmlformats.org/drawingml/2006/main" noGrp="1"/>
          </p:cNvSpPr>
          <p:nvPr/>
        </p:nvSpPr>
        <p:spPr>
          <a:xfrm xmlns:a="http://schemas.openxmlformats.org/drawingml/2006/main">
            <a:off x="3352800" y="3133725"/>
            <a:ext cx="438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75" b="1">
                <a:solidFill>
                  <a:srgbClr val="FFFFFF"/>
                </a:solidFill>
                <a:latin typeface="Arial"/>
                <a:ea typeface="Arial"/>
                <a:cs typeface="Arial"/>
              </a:defRPr>
            </a:pPr>
            <a:r>
              <a:rPr sz="1275" b="1">
                <a:solidFill>
                  <a:srgbClr val="FFFFFF"/>
                </a:solidFill>
                <a:latin typeface="Arial"/>
                <a:ea typeface="Arial"/>
                <a:cs typeface="Arial"/>
              </a:rPr>
              <a:t>2</a:t>
            </a:r>
          </a:p>
        </p:txBody>
      </p:sp>
      <p:sp>
        <p:nvSpPr>
          <p:cNvPr id="13" name="">
            <a:extLst xmlns:a="http://schemas.openxmlformats.org/drawingml/2006/main">
              <a:ext uri="{FF2B5EF4-FFF2-40B4-BE49-F238E27FC236}">
                <a16:creationId xmlns:a16="http://schemas.microsoft.com/office/drawing/2014/main" id="{D5F7D5D1-F24F-4E95-9FEB-E6BD2DF4634D}"/>
              </a:ext>
            </a:extLst>
          </p:cNvPr>
          <p:cNvSpPr>
            <a:spLocks xmlns:a="http://schemas.openxmlformats.org/drawingml/2006/main" noGrp="1"/>
          </p:cNvSpPr>
          <p:nvPr/>
        </p:nvSpPr>
        <p:spPr>
          <a:xfrm xmlns:a="http://schemas.openxmlformats.org/drawingml/2006/main">
            <a:off x="3143250" y="3733800"/>
            <a:ext cx="161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LinkedIn</a:t>
            </a:r>
          </a:p>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profile</a:t>
            </a:r>
          </a:p>
        </p:txBody>
      </p:sp>
      <p:sp>
        <p:nvSpPr>
          <p:cNvPr id="14" name="">
            <a:extLst xmlns:a="http://schemas.openxmlformats.org/drawingml/2006/main">
              <a:ext uri="{FF2B5EF4-FFF2-40B4-BE49-F238E27FC236}">
                <a16:creationId xmlns:a16="http://schemas.microsoft.com/office/drawing/2014/main" id="{BBEE4E62-C947-4C02-9A69-6D6A90A04683}"/>
              </a:ext>
            </a:extLst>
          </p:cNvPr>
          <p:cNvSpPr>
            <a:spLocks xmlns:a="http://schemas.openxmlformats.org/drawingml/2006/main" noGrp="1"/>
          </p:cNvSpPr>
          <p:nvPr/>
        </p:nvSpPr>
        <p:spPr>
          <a:xfrm xmlns:a="http://schemas.openxmlformats.org/drawingml/2006/main">
            <a:off x="3143250" y="44577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Create reach</a:t>
            </a:r>
          </a:p>
        </p:txBody>
      </p:sp>
      <p:sp>
        <p:nvSpPr>
          <p:cNvPr id="15" name="">
            <a:extLst xmlns:a="http://schemas.openxmlformats.org/drawingml/2006/main">
              <a:ext uri="{FF2B5EF4-FFF2-40B4-BE49-F238E27FC236}">
                <a16:creationId xmlns:a16="http://schemas.microsoft.com/office/drawing/2014/main" id="{E8A50E07-2442-4155-8B2B-6BB01839F510}"/>
              </a:ext>
            </a:extLst>
          </p:cNvPr>
          <p:cNvSpPr>
            <a:spLocks xmlns:a="http://schemas.openxmlformats.org/drawingml/2006/main" noGrp="1"/>
          </p:cNvSpPr>
          <p:nvPr/>
        </p:nvSpPr>
        <p:spPr>
          <a:xfrm xmlns:a="http://schemas.openxmlformats.org/drawingml/2006/main">
            <a:off x="5829300" y="3048000"/>
            <a:ext cx="438150" cy="4381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703818A-6149-4889-BE62-B89D6D133E30}"/>
              </a:ext>
            </a:extLst>
          </p:cNvPr>
          <p:cNvSpPr>
            <a:spLocks xmlns:a="http://schemas.openxmlformats.org/drawingml/2006/main" noGrp="1"/>
          </p:cNvSpPr>
          <p:nvPr/>
        </p:nvSpPr>
        <p:spPr>
          <a:xfrm xmlns:a="http://schemas.openxmlformats.org/drawingml/2006/main">
            <a:off x="5829300" y="3133725"/>
            <a:ext cx="438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75" b="1">
                <a:solidFill>
                  <a:srgbClr val="FFFFFF"/>
                </a:solidFill>
                <a:latin typeface="Arial"/>
                <a:ea typeface="Arial"/>
                <a:cs typeface="Arial"/>
              </a:defRPr>
            </a:pPr>
            <a:r>
              <a:rPr sz="1275" b="1">
                <a:solidFill>
                  <a:srgbClr val="FFFFFF"/>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56CCF932-6E10-4B8D-9E65-FD5BF486646B}"/>
              </a:ext>
            </a:extLst>
          </p:cNvPr>
          <p:cNvSpPr>
            <a:spLocks xmlns:a="http://schemas.openxmlformats.org/drawingml/2006/main" noGrp="1"/>
          </p:cNvSpPr>
          <p:nvPr/>
        </p:nvSpPr>
        <p:spPr>
          <a:xfrm xmlns:a="http://schemas.openxmlformats.org/drawingml/2006/main">
            <a:off x="5619750" y="3733800"/>
            <a:ext cx="161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Teaching</a:t>
            </a:r>
          </a:p>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portfolio</a:t>
            </a:r>
          </a:p>
        </p:txBody>
      </p:sp>
      <p:sp>
        <p:nvSpPr>
          <p:cNvPr id="18" name="">
            <a:extLst xmlns:a="http://schemas.openxmlformats.org/drawingml/2006/main">
              <a:ext uri="{FF2B5EF4-FFF2-40B4-BE49-F238E27FC236}">
                <a16:creationId xmlns:a16="http://schemas.microsoft.com/office/drawing/2014/main" id="{BBB39F8B-E35A-4739-81FA-5FD3689AC5BC}"/>
              </a:ext>
            </a:extLst>
          </p:cNvPr>
          <p:cNvSpPr>
            <a:spLocks xmlns:a="http://schemas.openxmlformats.org/drawingml/2006/main" noGrp="1"/>
          </p:cNvSpPr>
          <p:nvPr/>
        </p:nvSpPr>
        <p:spPr>
          <a:xfrm xmlns:a="http://schemas.openxmlformats.org/drawingml/2006/main">
            <a:off x="5619750" y="44577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Enable learning</a:t>
            </a:r>
          </a:p>
        </p:txBody>
      </p:sp>
      <p:sp>
        <p:nvSpPr>
          <p:cNvPr id="19" name="">
            <a:extLst xmlns:a="http://schemas.openxmlformats.org/drawingml/2006/main">
              <a:ext uri="{FF2B5EF4-FFF2-40B4-BE49-F238E27FC236}">
                <a16:creationId xmlns:a16="http://schemas.microsoft.com/office/drawing/2014/main" id="{5B22C168-12C2-4503-B0B2-329478FA41E8}"/>
              </a:ext>
            </a:extLst>
          </p:cNvPr>
          <p:cNvSpPr>
            <a:spLocks xmlns:a="http://schemas.openxmlformats.org/drawingml/2006/main" noGrp="1"/>
          </p:cNvSpPr>
          <p:nvPr/>
        </p:nvSpPr>
        <p:spPr>
          <a:xfrm xmlns:a="http://schemas.openxmlformats.org/drawingml/2006/main">
            <a:off x="8305800" y="3048000"/>
            <a:ext cx="438150" cy="4381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11669D17-F970-4742-A8EB-569434BA0C56}"/>
              </a:ext>
            </a:extLst>
          </p:cNvPr>
          <p:cNvSpPr>
            <a:spLocks xmlns:a="http://schemas.openxmlformats.org/drawingml/2006/main" noGrp="1"/>
          </p:cNvSpPr>
          <p:nvPr/>
        </p:nvSpPr>
        <p:spPr>
          <a:xfrm xmlns:a="http://schemas.openxmlformats.org/drawingml/2006/main">
            <a:off x="8305800" y="3133725"/>
            <a:ext cx="438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75" b="1">
                <a:solidFill>
                  <a:srgbClr val="FFFFFF"/>
                </a:solidFill>
                <a:latin typeface="Arial"/>
                <a:ea typeface="Arial"/>
                <a:cs typeface="Arial"/>
              </a:defRPr>
            </a:pPr>
            <a:r>
              <a:rPr sz="1275" b="1">
                <a:solidFill>
                  <a:srgbClr val="FFFFFF"/>
                </a:solidFill>
                <a:latin typeface="Arial"/>
                <a:ea typeface="Arial"/>
                <a:cs typeface="Arial"/>
              </a:rPr>
              <a:t>4</a:t>
            </a:r>
          </a:p>
        </p:txBody>
      </p:sp>
      <p:sp>
        <p:nvSpPr>
          <p:cNvPr id="21" name="">
            <a:extLst xmlns:a="http://schemas.openxmlformats.org/drawingml/2006/main">
              <a:ext uri="{FF2B5EF4-FFF2-40B4-BE49-F238E27FC236}">
                <a16:creationId xmlns:a16="http://schemas.microsoft.com/office/drawing/2014/main" id="{5BCF0DA2-92F0-4DEC-86C5-A57AA5EA9470}"/>
              </a:ext>
            </a:extLst>
          </p:cNvPr>
          <p:cNvSpPr>
            <a:spLocks xmlns:a="http://schemas.openxmlformats.org/drawingml/2006/main" noGrp="1"/>
          </p:cNvSpPr>
          <p:nvPr/>
        </p:nvSpPr>
        <p:spPr>
          <a:xfrm xmlns:a="http://schemas.openxmlformats.org/drawingml/2006/main">
            <a:off x="8096250" y="3733800"/>
            <a:ext cx="161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Speaking</a:t>
            </a:r>
          </a:p>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engagements</a:t>
            </a:r>
          </a:p>
        </p:txBody>
      </p:sp>
      <p:sp>
        <p:nvSpPr>
          <p:cNvPr id="22" name="">
            <a:extLst xmlns:a="http://schemas.openxmlformats.org/drawingml/2006/main">
              <a:ext uri="{FF2B5EF4-FFF2-40B4-BE49-F238E27FC236}">
                <a16:creationId xmlns:a16="http://schemas.microsoft.com/office/drawing/2014/main" id="{A1504236-3647-4738-993F-D24646477779}"/>
              </a:ext>
            </a:extLst>
          </p:cNvPr>
          <p:cNvSpPr>
            <a:spLocks xmlns:a="http://schemas.openxmlformats.org/drawingml/2006/main" noGrp="1"/>
          </p:cNvSpPr>
          <p:nvPr/>
        </p:nvSpPr>
        <p:spPr>
          <a:xfrm xmlns:a="http://schemas.openxmlformats.org/drawingml/2006/main">
            <a:off x="8096250" y="44577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Win invitations</a:t>
            </a:r>
          </a:p>
        </p:txBody>
      </p:sp>
      <p:sp>
        <p:nvSpPr>
          <p:cNvPr id="23" name="">
            <a:extLst xmlns:a="http://schemas.openxmlformats.org/drawingml/2006/main">
              <a:ext uri="{FF2B5EF4-FFF2-40B4-BE49-F238E27FC236}">
                <a16:creationId xmlns:a16="http://schemas.microsoft.com/office/drawing/2014/main" id="{C2395072-3E90-45A6-9A88-FA20320E3B9C}"/>
              </a:ext>
            </a:extLst>
          </p:cNvPr>
          <p:cNvSpPr>
            <a:spLocks xmlns:a="http://schemas.openxmlformats.org/drawingml/2006/main" noGrp="1"/>
          </p:cNvSpPr>
          <p:nvPr/>
        </p:nvSpPr>
        <p:spPr>
          <a:xfrm xmlns:a="http://schemas.openxmlformats.org/drawingml/2006/main">
            <a:off x="10782300" y="3048000"/>
            <a:ext cx="438150" cy="438150"/>
          </a:xfrm>
          <a:prstGeom xmlns:a="http://schemas.openxmlformats.org/drawingml/2006/main" prst="ellipse">
            <a:avLst/>
          </a:prstGeom>
          <a:solidFill xmlns:a="http://schemas.openxmlformats.org/drawingml/2006/main">
            <a:srgbClr val="D0A63C"/>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DBFBABE7-C2D7-4A43-8A5D-1EECDA4AB28A}"/>
              </a:ext>
            </a:extLst>
          </p:cNvPr>
          <p:cNvSpPr>
            <a:spLocks xmlns:a="http://schemas.openxmlformats.org/drawingml/2006/main" noGrp="1"/>
          </p:cNvSpPr>
          <p:nvPr/>
        </p:nvSpPr>
        <p:spPr>
          <a:xfrm xmlns:a="http://schemas.openxmlformats.org/drawingml/2006/main">
            <a:off x="10782300" y="3133725"/>
            <a:ext cx="438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75" b="1">
                <a:solidFill>
                  <a:srgbClr val="FFFFFF"/>
                </a:solidFill>
                <a:latin typeface="Arial"/>
                <a:ea typeface="Arial"/>
                <a:cs typeface="Arial"/>
              </a:defRPr>
            </a:pPr>
            <a:r>
              <a:rPr sz="1275" b="1">
                <a:solidFill>
                  <a:srgbClr val="FFFFFF"/>
                </a:solidFill>
                <a:latin typeface="Arial"/>
                <a:ea typeface="Arial"/>
                <a:cs typeface="Arial"/>
              </a:rPr>
              <a:t>5</a:t>
            </a:r>
          </a:p>
        </p:txBody>
      </p:sp>
      <p:sp>
        <p:nvSpPr>
          <p:cNvPr id="25" name="">
            <a:extLst xmlns:a="http://schemas.openxmlformats.org/drawingml/2006/main">
              <a:ext uri="{FF2B5EF4-FFF2-40B4-BE49-F238E27FC236}">
                <a16:creationId xmlns:a16="http://schemas.microsoft.com/office/drawing/2014/main" id="{6AA3A808-BF1E-4EE3-9BE1-CB156D9F9A39}"/>
              </a:ext>
            </a:extLst>
          </p:cNvPr>
          <p:cNvSpPr>
            <a:spLocks xmlns:a="http://schemas.openxmlformats.org/drawingml/2006/main" noGrp="1"/>
          </p:cNvSpPr>
          <p:nvPr/>
        </p:nvSpPr>
        <p:spPr>
          <a:xfrm xmlns:a="http://schemas.openxmlformats.org/drawingml/2006/main">
            <a:off x="10572750" y="3733800"/>
            <a:ext cx="1619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989"/>
          </a:bodyPr>
          <a:lstStyle xmlns:a="http://schemas.openxmlformats.org/drawingml/2006/main"/>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Federal consulting</a:t>
            </a:r>
          </a:p>
          <a:p xmlns:a="http://schemas.openxmlformats.org/drawingml/2006/main">
            <a:pPr algn="l">
              <a:defRPr sz="1650" b="1">
                <a:solidFill>
                  <a:srgbClr val="111827"/>
                </a:solidFill>
                <a:latin typeface="Arial"/>
                <a:ea typeface="Arial"/>
                <a:cs typeface="Arial"/>
              </a:defRPr>
            </a:pPr>
            <a:r>
              <a:rPr sz="1650" b="1">
                <a:solidFill>
                  <a:srgbClr val="111827"/>
                </a:solidFill>
                <a:latin typeface="Arial"/>
                <a:ea typeface="Arial"/>
                <a:cs typeface="Arial"/>
              </a:rPr>
              <a:t>business</a:t>
            </a:r>
          </a:p>
        </p:txBody>
      </p:sp>
      <p:sp>
        <p:nvSpPr>
          <p:cNvPr id="26" name="">
            <a:extLst xmlns:a="http://schemas.openxmlformats.org/drawingml/2006/main">
              <a:ext uri="{FF2B5EF4-FFF2-40B4-BE49-F238E27FC236}">
                <a16:creationId xmlns:a16="http://schemas.microsoft.com/office/drawing/2014/main" id="{C7B97B26-776E-4A41-9EB1-0854B9E0A2BA}"/>
              </a:ext>
            </a:extLst>
          </p:cNvPr>
          <p:cNvSpPr>
            <a:spLocks xmlns:a="http://schemas.openxmlformats.org/drawingml/2006/main" noGrp="1"/>
          </p:cNvSpPr>
          <p:nvPr/>
        </p:nvSpPr>
        <p:spPr>
          <a:xfrm xmlns:a="http://schemas.openxmlformats.org/drawingml/2006/main">
            <a:off x="10572750" y="44577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Support buyers</a:t>
            </a:r>
          </a:p>
        </p:txBody>
      </p:sp>
      <p:sp>
        <p:nvSpPr>
          <p:cNvPr id="27" name="">
            <a:extLst xmlns:a="http://schemas.openxmlformats.org/drawingml/2006/main">
              <a:ext uri="{FF2B5EF4-FFF2-40B4-BE49-F238E27FC236}">
                <a16:creationId xmlns:a16="http://schemas.microsoft.com/office/drawing/2014/main" id="{0F001F42-A437-4549-A47B-DFAAF6B03CCB}"/>
              </a:ext>
            </a:extLst>
          </p:cNvPr>
          <p:cNvSpPr>
            <a:spLocks xmlns:a="http://schemas.openxmlformats.org/drawingml/2006/main" noGrp="1"/>
          </p:cNvSpPr>
          <p:nvPr/>
        </p:nvSpPr>
        <p:spPr>
          <a:xfrm xmlns:a="http://schemas.openxmlformats.org/drawingml/2006/main">
            <a:off x="533400" y="5381625"/>
            <a:ext cx="1809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1">
                <a:solidFill>
                  <a:srgbClr val="3D8DFF"/>
                </a:solidFill>
                <a:latin typeface="Arial"/>
                <a:ea typeface="Arial"/>
                <a:cs typeface="Arial"/>
              </a:defRPr>
            </a:pPr>
            <a:r>
              <a:rPr sz="1350" b="1">
                <a:solidFill>
                  <a:srgbClr val="3D8DFF"/>
                </a:solidFill>
                <a:latin typeface="Arial"/>
                <a:ea typeface="Arial"/>
                <a:cs typeface="Arial"/>
              </a:rPr>
              <a:t>Core message</a:t>
            </a:r>
          </a:p>
        </p:txBody>
      </p:sp>
      <p:sp>
        <p:nvSpPr>
          <p:cNvPr id="28" name="">
            <a:extLst xmlns:a="http://schemas.openxmlformats.org/drawingml/2006/main">
              <a:ext uri="{FF2B5EF4-FFF2-40B4-BE49-F238E27FC236}">
                <a16:creationId xmlns:a16="http://schemas.microsoft.com/office/drawing/2014/main" id="{EC2CD8A0-08FD-4DC1-BA2B-EF2C9BA1858D}"/>
              </a:ext>
            </a:extLst>
          </p:cNvPr>
          <p:cNvSpPr>
            <a:spLocks xmlns:a="http://schemas.openxmlformats.org/drawingml/2006/main" noGrp="1"/>
          </p:cNvSpPr>
          <p:nvPr/>
        </p:nvSpPr>
        <p:spPr>
          <a:xfrm xmlns:a="http://schemas.openxmlformats.org/drawingml/2006/main">
            <a:off x="2381250" y="5257800"/>
            <a:ext cx="866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100" b="1">
                <a:solidFill>
                  <a:srgbClr val="0B2948"/>
                </a:solidFill>
                <a:latin typeface="Arial"/>
                <a:ea typeface="Arial"/>
                <a:cs typeface="Arial"/>
              </a:defRPr>
            </a:pPr>
            <a:r>
              <a:rPr sz="2100" b="1">
                <a:solidFill>
                  <a:srgbClr val="0B2948"/>
                </a:solidFill>
                <a:latin typeface="Arial"/>
                <a:ea typeface="Arial"/>
                <a:cs typeface="Arial"/>
              </a:rPr>
              <a:t>Rewards work when employees believe effort leads to valued, reliable outcomes.</a:t>
            </a:r>
          </a:p>
        </p:txBody>
      </p:sp>
    </p:spTree>
    <p:extLst>
      <p:ext uri="{BB962C8B-B14F-4D97-AF65-F5344CB8AC3E}">
        <p14:creationId xmlns:p14="http://schemas.microsoft.com/office/powerpoint/2010/main" val="314206872"/>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ebba92800d94c8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1580446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c85d476242f433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87702143"/>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8742072e12449d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07031594"/>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d3ddd7b26cd426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7491905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6BA712F2-5B08-45F4-B210-4C4F134EB536}"/>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DISSERTATION → PRACTICE</a:t>
            </a:r>
          </a:p>
        </p:txBody>
      </p:sp>
      <p:sp>
        <p:nvSpPr>
          <p:cNvPr id="2" name="">
            <a:extLst xmlns:a="http://schemas.openxmlformats.org/drawingml/2006/main">
              <a:ext uri="{FF2B5EF4-FFF2-40B4-BE49-F238E27FC236}">
                <a16:creationId xmlns:a16="http://schemas.microsoft.com/office/drawing/2014/main" id="{04E03AFE-E52F-4EE1-8EA8-C2287F2D57E0}"/>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Four operating disciplines make reward systems credible</a:t>
            </a:r>
          </a:p>
        </p:txBody>
      </p:sp>
      <p:sp>
        <p:nvSpPr>
          <p:cNvPr id="3" name="">
            <a:extLst xmlns:a="http://schemas.openxmlformats.org/drawingml/2006/main">
              <a:ext uri="{FF2B5EF4-FFF2-40B4-BE49-F238E27FC236}">
                <a16:creationId xmlns:a16="http://schemas.microsoft.com/office/drawing/2014/main" id="{7CD22484-2FE2-40D9-8786-F577F47EE675}"/>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93CBC59B-BB66-44C8-9FEE-1B20EEBCE9B4}"/>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B64EA244-EAB9-422B-9BDE-035322126304}"/>
              </a:ext>
            </a:extLst>
          </p:cNvPr>
          <p:cNvSpPr>
            <a:spLocks xmlns:a="http://schemas.openxmlformats.org/drawingml/2006/main" noGrp="1"/>
          </p:cNvSpPr>
          <p:nvPr/>
        </p:nvSpPr>
        <p:spPr>
          <a:xfrm xmlns:a="http://schemas.openxmlformats.org/drawingml/2006/main">
            <a:off x="533400" y="1619250"/>
            <a:ext cx="4000500" cy="4000500"/>
          </a:xfrm>
          <a:prstGeom xmlns:a="http://schemas.openxmlformats.org/drawingml/2006/main" prst="rect">
            <a:avLst/>
          </a:prstGeom>
          <a:solidFill xmlns:a="http://schemas.openxmlformats.org/drawingml/2006/main">
            <a:srgbClr val="0B294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7D7C5F7-BBF4-4614-8B22-F3CF59975F4E}"/>
              </a:ext>
            </a:extLst>
          </p:cNvPr>
          <p:cNvSpPr>
            <a:spLocks xmlns:a="http://schemas.openxmlformats.org/drawingml/2006/main" noGrp="1"/>
          </p:cNvSpPr>
          <p:nvPr/>
        </p:nvSpPr>
        <p:spPr>
          <a:xfrm xmlns:a="http://schemas.openxmlformats.org/drawingml/2006/main">
            <a:off x="876300" y="2076450"/>
            <a:ext cx="3143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7684"/>
          </a:bodyPr>
          <a:lstStyle xmlns:a="http://schemas.openxmlformats.org/drawingml/2006/main"/>
          <a:p xmlns:a="http://schemas.openxmlformats.org/drawingml/2006/main">
            <a:pPr algn="l">
              <a:defRPr sz="2175" b="1">
                <a:solidFill>
                  <a:srgbClr val="D0EDFA"/>
                </a:solidFill>
                <a:latin typeface="Arial"/>
                <a:ea typeface="Arial"/>
                <a:cs typeface="Arial"/>
              </a:defRPr>
            </a:pPr>
            <a:r>
              <a:rPr sz="2175" b="1">
                <a:solidFill>
                  <a:srgbClr val="D0EDFA"/>
                </a:solidFill>
                <a:latin typeface="Arial"/>
                <a:ea typeface="Arial"/>
                <a:cs typeface="Arial"/>
              </a:rPr>
              <a:t>A reward system earns trust when it is…</a:t>
            </a:r>
          </a:p>
        </p:txBody>
      </p:sp>
      <p:sp>
        <p:nvSpPr>
          <p:cNvPr id="7" name="">
            <a:extLst xmlns:a="http://schemas.openxmlformats.org/drawingml/2006/main">
              <a:ext uri="{FF2B5EF4-FFF2-40B4-BE49-F238E27FC236}">
                <a16:creationId xmlns:a16="http://schemas.microsoft.com/office/drawing/2014/main" id="{00538C9D-C168-4FCA-B4BB-E8FE3F5DC0CB}"/>
              </a:ext>
            </a:extLst>
          </p:cNvPr>
          <p:cNvSpPr>
            <a:spLocks xmlns:a="http://schemas.openxmlformats.org/drawingml/2006/main" noGrp="1"/>
          </p:cNvSpPr>
          <p:nvPr/>
        </p:nvSpPr>
        <p:spPr>
          <a:xfrm xmlns:a="http://schemas.openxmlformats.org/drawingml/2006/main">
            <a:off x="876300" y="3048000"/>
            <a:ext cx="3143250"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FAIR</a:t>
            </a:r>
          </a:p>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RELIABLE</a:t>
            </a:r>
          </a:p>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RELEVANT</a:t>
            </a:r>
          </a:p>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EMPLOYEE-</a:t>
            </a:r>
          </a:p>
          <a:p xmlns:a="http://schemas.openxmlformats.org/drawingml/2006/main">
            <a:pPr algn="l">
              <a:defRPr sz="2400" b="1">
                <a:solidFill>
                  <a:srgbClr val="FFFFFF"/>
                </a:solidFill>
                <a:latin typeface="Arial"/>
                <a:ea typeface="Arial"/>
                <a:cs typeface="Arial"/>
              </a:defRPr>
            </a:pPr>
            <a:r>
              <a:rPr sz="2400" b="1">
                <a:solidFill>
                  <a:srgbClr val="FFFFFF"/>
                </a:solidFill>
                <a:latin typeface="Arial"/>
                <a:ea typeface="Arial"/>
                <a:cs typeface="Arial"/>
              </a:rPr>
              <a:t>INFORMED</a:t>
            </a:r>
          </a:p>
        </p:txBody>
      </p:sp>
      <p:sp>
        <p:nvSpPr>
          <p:cNvPr id="8" name="">
            <a:extLst xmlns:a="http://schemas.openxmlformats.org/drawingml/2006/main">
              <a:ext uri="{FF2B5EF4-FFF2-40B4-BE49-F238E27FC236}">
                <a16:creationId xmlns:a16="http://schemas.microsoft.com/office/drawing/2014/main" id="{91134EB6-B7DB-4ADA-A1F5-1BB3AF34B2FF}"/>
              </a:ext>
            </a:extLst>
          </p:cNvPr>
          <p:cNvSpPr>
            <a:spLocks xmlns:a="http://schemas.openxmlformats.org/drawingml/2006/main" noGrp="1"/>
          </p:cNvSpPr>
          <p:nvPr/>
        </p:nvSpPr>
        <p:spPr>
          <a:xfrm xmlns:a="http://schemas.openxmlformats.org/drawingml/2006/main">
            <a:off x="5143500" y="18192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6111112E-BE48-49E5-9EF6-E33B139B29F3}"/>
              </a:ext>
            </a:extLst>
          </p:cNvPr>
          <p:cNvSpPr>
            <a:spLocks xmlns:a="http://schemas.openxmlformats.org/drawingml/2006/main" noGrp="1"/>
          </p:cNvSpPr>
          <p:nvPr/>
        </p:nvSpPr>
        <p:spPr>
          <a:xfrm xmlns:a="http://schemas.openxmlformats.org/drawingml/2006/main">
            <a:off x="5143500" y="18573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1</a:t>
            </a:r>
          </a:p>
        </p:txBody>
      </p:sp>
      <p:sp>
        <p:nvSpPr>
          <p:cNvPr id="10" name="">
            <a:extLst xmlns:a="http://schemas.openxmlformats.org/drawingml/2006/main">
              <a:ext uri="{FF2B5EF4-FFF2-40B4-BE49-F238E27FC236}">
                <a16:creationId xmlns:a16="http://schemas.microsoft.com/office/drawing/2014/main" id="{4A437F50-BB65-46EB-8822-FF0E6CB9017E}"/>
              </a:ext>
            </a:extLst>
          </p:cNvPr>
          <p:cNvSpPr>
            <a:spLocks xmlns:a="http://schemas.openxmlformats.org/drawingml/2006/main" noGrp="1"/>
          </p:cNvSpPr>
          <p:nvPr/>
        </p:nvSpPr>
        <p:spPr>
          <a:xfrm xmlns:a="http://schemas.openxmlformats.org/drawingml/2006/main">
            <a:off x="5600700" y="1809750"/>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Publish the rules</a:t>
            </a:r>
          </a:p>
        </p:txBody>
      </p:sp>
      <p:sp>
        <p:nvSpPr>
          <p:cNvPr id="11" name="">
            <a:extLst xmlns:a="http://schemas.openxmlformats.org/drawingml/2006/main">
              <a:ext uri="{FF2B5EF4-FFF2-40B4-BE49-F238E27FC236}">
                <a16:creationId xmlns:a16="http://schemas.microsoft.com/office/drawing/2014/main" id="{2EF29EB1-5F61-4799-A230-41100EA5AC3D}"/>
              </a:ext>
            </a:extLst>
          </p:cNvPr>
          <p:cNvSpPr>
            <a:spLocks xmlns:a="http://schemas.openxmlformats.org/drawingml/2006/main" noGrp="1"/>
          </p:cNvSpPr>
          <p:nvPr/>
        </p:nvSpPr>
        <p:spPr>
          <a:xfrm xmlns:a="http://schemas.openxmlformats.org/drawingml/2006/main">
            <a:off x="5600700" y="2133600"/>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Make eligibility, timing, and decision rights visible.</a:t>
            </a:r>
          </a:p>
        </p:txBody>
      </p:sp>
      <p:sp>
        <p:nvSpPr>
          <p:cNvPr id="12" name="">
            <a:extLst xmlns:a="http://schemas.openxmlformats.org/drawingml/2006/main">
              <a:ext uri="{FF2B5EF4-FFF2-40B4-BE49-F238E27FC236}">
                <a16:creationId xmlns:a16="http://schemas.microsoft.com/office/drawing/2014/main" id="{3DD0071A-6918-4764-8C41-33BC7E52E2D8}"/>
              </a:ext>
            </a:extLst>
          </p:cNvPr>
          <p:cNvSpPr>
            <a:spLocks xmlns:a="http://schemas.openxmlformats.org/drawingml/2006/main" noGrp="1"/>
          </p:cNvSpPr>
          <p:nvPr/>
        </p:nvSpPr>
        <p:spPr>
          <a:xfrm xmlns:a="http://schemas.openxmlformats.org/drawingml/2006/main">
            <a:off x="5143500" y="28479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525DCF83-B1A1-49B0-BBA0-8173B11DF392}"/>
              </a:ext>
            </a:extLst>
          </p:cNvPr>
          <p:cNvSpPr>
            <a:spLocks xmlns:a="http://schemas.openxmlformats.org/drawingml/2006/main" noGrp="1"/>
          </p:cNvSpPr>
          <p:nvPr/>
        </p:nvSpPr>
        <p:spPr>
          <a:xfrm xmlns:a="http://schemas.openxmlformats.org/drawingml/2006/main">
            <a:off x="5143500" y="28860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9A34CED0-5342-4F87-B33A-AD2694346774}"/>
              </a:ext>
            </a:extLst>
          </p:cNvPr>
          <p:cNvSpPr>
            <a:spLocks xmlns:a="http://schemas.openxmlformats.org/drawingml/2006/main" noGrp="1"/>
          </p:cNvSpPr>
          <p:nvPr/>
        </p:nvSpPr>
        <p:spPr>
          <a:xfrm xmlns:a="http://schemas.openxmlformats.org/drawingml/2006/main">
            <a:off x="5600700" y="2838450"/>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Audit consistency</a:t>
            </a:r>
          </a:p>
        </p:txBody>
      </p:sp>
      <p:sp>
        <p:nvSpPr>
          <p:cNvPr id="15" name="">
            <a:extLst xmlns:a="http://schemas.openxmlformats.org/drawingml/2006/main">
              <a:ext uri="{FF2B5EF4-FFF2-40B4-BE49-F238E27FC236}">
                <a16:creationId xmlns:a16="http://schemas.microsoft.com/office/drawing/2014/main" id="{67937EA3-792B-42B3-915E-F1248A89E4CA}"/>
              </a:ext>
            </a:extLst>
          </p:cNvPr>
          <p:cNvSpPr>
            <a:spLocks xmlns:a="http://schemas.openxmlformats.org/drawingml/2006/main" noGrp="1"/>
          </p:cNvSpPr>
          <p:nvPr/>
        </p:nvSpPr>
        <p:spPr>
          <a:xfrm xmlns:a="http://schemas.openxmlformats.org/drawingml/2006/main">
            <a:off x="5600700" y="3162300"/>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Compare policy with actual reward decisions across teams.</a:t>
            </a:r>
          </a:p>
        </p:txBody>
      </p:sp>
      <p:sp>
        <p:nvSpPr>
          <p:cNvPr id="16" name="">
            <a:extLst xmlns:a="http://schemas.openxmlformats.org/drawingml/2006/main">
              <a:ext uri="{FF2B5EF4-FFF2-40B4-BE49-F238E27FC236}">
                <a16:creationId xmlns:a16="http://schemas.microsoft.com/office/drawing/2014/main" id="{563B69C0-B668-4D66-8B83-93B5958217C6}"/>
              </a:ext>
            </a:extLst>
          </p:cNvPr>
          <p:cNvSpPr>
            <a:spLocks xmlns:a="http://schemas.openxmlformats.org/drawingml/2006/main" noGrp="1"/>
          </p:cNvSpPr>
          <p:nvPr/>
        </p:nvSpPr>
        <p:spPr>
          <a:xfrm xmlns:a="http://schemas.openxmlformats.org/drawingml/2006/main">
            <a:off x="5143500" y="38766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B8330B0-17BA-482A-87BC-CD8F4A26BDBA}"/>
              </a:ext>
            </a:extLst>
          </p:cNvPr>
          <p:cNvSpPr>
            <a:spLocks xmlns:a="http://schemas.openxmlformats.org/drawingml/2006/main" noGrp="1"/>
          </p:cNvSpPr>
          <p:nvPr/>
        </p:nvSpPr>
        <p:spPr>
          <a:xfrm xmlns:a="http://schemas.openxmlformats.org/drawingml/2006/main">
            <a:off x="5143500" y="39147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3</a:t>
            </a:r>
          </a:p>
        </p:txBody>
      </p:sp>
      <p:sp>
        <p:nvSpPr>
          <p:cNvPr id="18" name="">
            <a:extLst xmlns:a="http://schemas.openxmlformats.org/drawingml/2006/main">
              <a:ext uri="{FF2B5EF4-FFF2-40B4-BE49-F238E27FC236}">
                <a16:creationId xmlns:a16="http://schemas.microsoft.com/office/drawing/2014/main" id="{A0D87B20-88A4-47F6-9A3F-1B50E3DDBCC2}"/>
              </a:ext>
            </a:extLst>
          </p:cNvPr>
          <p:cNvSpPr>
            <a:spLocks xmlns:a="http://schemas.openxmlformats.org/drawingml/2006/main" noGrp="1"/>
          </p:cNvSpPr>
          <p:nvPr/>
        </p:nvSpPr>
        <p:spPr>
          <a:xfrm xmlns:a="http://schemas.openxmlformats.org/drawingml/2006/main">
            <a:off x="5600700" y="3867150"/>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Balance the portfolio</a:t>
            </a:r>
          </a:p>
        </p:txBody>
      </p:sp>
      <p:sp>
        <p:nvSpPr>
          <p:cNvPr id="19" name="">
            <a:extLst xmlns:a="http://schemas.openxmlformats.org/drawingml/2006/main">
              <a:ext uri="{FF2B5EF4-FFF2-40B4-BE49-F238E27FC236}">
                <a16:creationId xmlns:a16="http://schemas.microsoft.com/office/drawing/2014/main" id="{8706C6E0-893C-4B48-8EA3-FF11CB6F71E4}"/>
              </a:ext>
            </a:extLst>
          </p:cNvPr>
          <p:cNvSpPr>
            <a:spLocks xmlns:a="http://schemas.openxmlformats.org/drawingml/2006/main" noGrp="1"/>
          </p:cNvSpPr>
          <p:nvPr/>
        </p:nvSpPr>
        <p:spPr>
          <a:xfrm xmlns:a="http://schemas.openxmlformats.org/drawingml/2006/main">
            <a:off x="5600700" y="4191000"/>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Combine promotion, compensation, recognition, and growth.</a:t>
            </a:r>
          </a:p>
        </p:txBody>
      </p:sp>
      <p:sp>
        <p:nvSpPr>
          <p:cNvPr id="20" name="">
            <a:extLst xmlns:a="http://schemas.openxmlformats.org/drawingml/2006/main">
              <a:ext uri="{FF2B5EF4-FFF2-40B4-BE49-F238E27FC236}">
                <a16:creationId xmlns:a16="http://schemas.microsoft.com/office/drawing/2014/main" id="{F42ED679-AC35-4318-A762-3F66BEB5EC7C}"/>
              </a:ext>
            </a:extLst>
          </p:cNvPr>
          <p:cNvSpPr>
            <a:spLocks xmlns:a="http://schemas.openxmlformats.org/drawingml/2006/main" noGrp="1"/>
          </p:cNvSpPr>
          <p:nvPr/>
        </p:nvSpPr>
        <p:spPr>
          <a:xfrm xmlns:a="http://schemas.openxmlformats.org/drawingml/2006/main">
            <a:off x="5143500" y="49053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F90A553-BBC1-4406-A21E-8E3746673E1D}"/>
              </a:ext>
            </a:extLst>
          </p:cNvPr>
          <p:cNvSpPr>
            <a:spLocks xmlns:a="http://schemas.openxmlformats.org/drawingml/2006/main" noGrp="1"/>
          </p:cNvSpPr>
          <p:nvPr/>
        </p:nvSpPr>
        <p:spPr>
          <a:xfrm xmlns:a="http://schemas.openxmlformats.org/drawingml/2006/main">
            <a:off x="5143500" y="49434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4</a:t>
            </a:r>
          </a:p>
        </p:txBody>
      </p:sp>
      <p:sp>
        <p:nvSpPr>
          <p:cNvPr id="22" name="">
            <a:extLst xmlns:a="http://schemas.openxmlformats.org/drawingml/2006/main">
              <a:ext uri="{FF2B5EF4-FFF2-40B4-BE49-F238E27FC236}">
                <a16:creationId xmlns:a16="http://schemas.microsoft.com/office/drawing/2014/main" id="{AA1429EF-3A51-453D-BE96-D282F6B920D4}"/>
              </a:ext>
            </a:extLst>
          </p:cNvPr>
          <p:cNvSpPr>
            <a:spLocks xmlns:a="http://schemas.openxmlformats.org/drawingml/2006/main" noGrp="1"/>
          </p:cNvSpPr>
          <p:nvPr/>
        </p:nvSpPr>
        <p:spPr>
          <a:xfrm xmlns:a="http://schemas.openxmlformats.org/drawingml/2006/main">
            <a:off x="5600700" y="4895850"/>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Listen before redesign</a:t>
            </a:r>
          </a:p>
        </p:txBody>
      </p:sp>
      <p:sp>
        <p:nvSpPr>
          <p:cNvPr id="23" name="">
            <a:extLst xmlns:a="http://schemas.openxmlformats.org/drawingml/2006/main">
              <a:ext uri="{FF2B5EF4-FFF2-40B4-BE49-F238E27FC236}">
                <a16:creationId xmlns:a16="http://schemas.microsoft.com/office/drawing/2014/main" id="{980EED5D-6607-4C80-B59A-E7E015469FCC}"/>
              </a:ext>
            </a:extLst>
          </p:cNvPr>
          <p:cNvSpPr>
            <a:spLocks xmlns:a="http://schemas.openxmlformats.org/drawingml/2006/main" noGrp="1"/>
          </p:cNvSpPr>
          <p:nvPr/>
        </p:nvSpPr>
        <p:spPr>
          <a:xfrm xmlns:a="http://schemas.openxmlformats.org/drawingml/2006/main">
            <a:off x="5600700" y="5219700"/>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Use employee input to test relevance and credibility.</a:t>
            </a:r>
          </a:p>
        </p:txBody>
      </p:sp>
      <p:sp>
        <p:nvSpPr>
          <p:cNvPr id="24" name="">
            <a:extLst xmlns:a="http://schemas.openxmlformats.org/drawingml/2006/main">
              <a:ext uri="{FF2B5EF4-FFF2-40B4-BE49-F238E27FC236}">
                <a16:creationId xmlns:a16="http://schemas.microsoft.com/office/drawing/2014/main" id="{9D8BF3E7-DB28-4024-A35E-1EF87A4B07B1}"/>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DrValentineUkandu.com</a:t>
            </a:r>
          </a:p>
        </p:txBody>
      </p:sp>
      <p:sp>
        <p:nvSpPr>
          <p:cNvPr id="25" name="">
            <a:extLst xmlns:a="http://schemas.openxmlformats.org/drawingml/2006/main">
              <a:ext uri="{FF2B5EF4-FFF2-40B4-BE49-F238E27FC236}">
                <a16:creationId xmlns:a16="http://schemas.microsoft.com/office/drawing/2014/main" id="{EFE980DB-5D2A-4CF5-8865-73101D1A7A98}"/>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07</a:t>
            </a:r>
          </a:p>
        </p:txBody>
      </p:sp>
    </p:spTree>
    <p:extLst>
      <p:ext uri="{BB962C8B-B14F-4D97-AF65-F5344CB8AC3E}">
        <p14:creationId xmlns:p14="http://schemas.microsoft.com/office/powerpoint/2010/main" val="75876419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3B25151F-0A0D-4A2E-A836-DE323A06B73F}"/>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APPLICATION • PROFESSIONAL WEBSITE</a:t>
            </a:r>
          </a:p>
        </p:txBody>
      </p:sp>
      <p:sp>
        <p:nvSpPr>
          <p:cNvPr id="2" name="">
            <a:extLst xmlns:a="http://schemas.openxmlformats.org/drawingml/2006/main">
              <a:ext uri="{FF2B5EF4-FFF2-40B4-BE49-F238E27FC236}">
                <a16:creationId xmlns:a16="http://schemas.microsoft.com/office/drawing/2014/main" id="{F9FAC851-6776-4A5A-8EF6-9F05A871304C}"/>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Make the professional website a research authority hub</a:t>
            </a:r>
          </a:p>
        </p:txBody>
      </p:sp>
      <p:sp>
        <p:nvSpPr>
          <p:cNvPr id="3" name="">
            <a:extLst xmlns:a="http://schemas.openxmlformats.org/drawingml/2006/main">
              <a:ext uri="{FF2B5EF4-FFF2-40B4-BE49-F238E27FC236}">
                <a16:creationId xmlns:a16="http://schemas.microsoft.com/office/drawing/2014/main" id="{E214658F-19CA-452D-94A8-903C28A6307B}"/>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875CFBE-84A5-43BF-AA4C-871A313BC9AC}"/>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AA8BA05F-383F-4266-8069-556E47624569}"/>
              </a:ext>
            </a:extLst>
          </p:cNvPr>
          <p:cNvSpPr>
            <a:spLocks xmlns:a="http://schemas.openxmlformats.org/drawingml/2006/main" noGrp="1"/>
          </p:cNvSpPr>
          <p:nvPr/>
        </p:nvSpPr>
        <p:spPr>
          <a:xfrm xmlns:a="http://schemas.openxmlformats.org/drawingml/2006/main">
            <a:off x="533400" y="1666875"/>
            <a:ext cx="5334000" cy="3905250"/>
          </a:xfrm>
          <a:prstGeom xmlns:a="http://schemas.openxmlformats.org/drawingml/2006/main" prst="rect">
            <a:avLst/>
          </a:prstGeom>
          <a:solidFill xmlns:a="http://schemas.openxmlformats.org/drawingml/2006/main">
            <a:srgbClr val="F5F7F9"/>
          </a:solidFill>
          <a:ln xmlns:a="http://schemas.openxmlformats.org/drawingml/2006/main" w="9525">
            <a:solidFill>
              <a:srgbClr val="B8BCC4"/>
            </a:solidFill>
            <a:prstDash val="solid"/>
          </a:ln>
        </p:spPr>
      </p:sp>
      <p:sp>
        <p:nvSpPr>
          <p:cNvPr id="6" name="">
            <a:extLst xmlns:a="http://schemas.openxmlformats.org/drawingml/2006/main">
              <a:ext uri="{FF2B5EF4-FFF2-40B4-BE49-F238E27FC236}">
                <a16:creationId xmlns:a16="http://schemas.microsoft.com/office/drawing/2014/main" id="{3040564D-096D-47DB-A925-165196650C11}"/>
              </a:ext>
            </a:extLst>
          </p:cNvPr>
          <p:cNvSpPr>
            <a:spLocks xmlns:a="http://schemas.openxmlformats.org/drawingml/2006/main" noGrp="1"/>
          </p:cNvSpPr>
          <p:nvPr/>
        </p:nvSpPr>
        <p:spPr>
          <a:xfrm xmlns:a="http://schemas.openxmlformats.org/drawingml/2006/main">
            <a:off x="533400" y="1666875"/>
            <a:ext cx="5334000" cy="438150"/>
          </a:xfrm>
          <a:prstGeom xmlns:a="http://schemas.openxmlformats.org/drawingml/2006/main" prst="rect">
            <a:avLst/>
          </a:prstGeom>
          <a:solidFill xmlns:a="http://schemas.openxmlformats.org/drawingml/2006/main">
            <a:srgbClr val="0B2948"/>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8F7FAC3-E491-4937-B63E-113C57BABA82}"/>
              </a:ext>
            </a:extLst>
          </p:cNvPr>
          <p:cNvSpPr>
            <a:spLocks xmlns:a="http://schemas.openxmlformats.org/drawingml/2006/main" noGrp="1"/>
          </p:cNvSpPr>
          <p:nvPr/>
        </p:nvSpPr>
        <p:spPr>
          <a:xfrm xmlns:a="http://schemas.openxmlformats.org/drawingml/2006/main">
            <a:off x="742950" y="17907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00" b="1">
                <a:solidFill>
                  <a:srgbClr val="FFFFFF"/>
                </a:solidFill>
                <a:latin typeface="Arial"/>
                <a:ea typeface="Arial"/>
                <a:cs typeface="Arial"/>
              </a:defRPr>
            </a:pPr>
            <a:r>
              <a:rPr sz="1200" b="1">
                <a:solidFill>
                  <a:srgbClr val="FFFFFF"/>
                </a:solidFill>
                <a:latin typeface="Arial"/>
                <a:ea typeface="Arial"/>
                <a:cs typeface="Arial"/>
              </a:rPr>
              <a:t>DrValentineUkandu.com  /  Research &amp; Insights</a:t>
            </a:r>
          </a:p>
        </p:txBody>
      </p:sp>
      <p:sp>
        <p:nvSpPr>
          <p:cNvPr id="8" name="">
            <a:extLst xmlns:a="http://schemas.openxmlformats.org/drawingml/2006/main">
              <a:ext uri="{FF2B5EF4-FFF2-40B4-BE49-F238E27FC236}">
                <a16:creationId xmlns:a16="http://schemas.microsoft.com/office/drawing/2014/main" id="{0667B600-3844-4DDE-811F-77939CCEAF68}"/>
              </a:ext>
            </a:extLst>
          </p:cNvPr>
          <p:cNvSpPr>
            <a:spLocks xmlns:a="http://schemas.openxmlformats.org/drawingml/2006/main" noGrp="1"/>
          </p:cNvSpPr>
          <p:nvPr/>
        </p:nvSpPr>
        <p:spPr>
          <a:xfrm xmlns:a="http://schemas.openxmlformats.org/drawingml/2006/main">
            <a:off x="819150" y="2400300"/>
            <a:ext cx="4476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3769"/>
          </a:bodyPr>
          <a:lstStyle xmlns:a="http://schemas.openxmlformats.org/drawingml/2006/main"/>
          <a:p xmlns:a="http://schemas.openxmlformats.org/drawingml/2006/main">
            <a:pPr algn="l">
              <a:defRPr sz="2325" b="1">
                <a:solidFill>
                  <a:srgbClr val="0B2948"/>
                </a:solidFill>
                <a:latin typeface="Arial"/>
                <a:ea typeface="Arial"/>
                <a:cs typeface="Arial"/>
              </a:defRPr>
            </a:pPr>
            <a:r>
              <a:rPr sz="2325" b="1">
                <a:solidFill>
                  <a:srgbClr val="0B2948"/>
                </a:solidFill>
                <a:latin typeface="Arial"/>
                <a:ea typeface="Arial"/>
                <a:cs typeface="Arial"/>
              </a:rPr>
              <a:t>What leaders in hard-to-staff locations need from reward systems</a:t>
            </a:r>
          </a:p>
        </p:txBody>
      </p:sp>
      <p:sp>
        <p:nvSpPr>
          <p:cNvPr id="9" name="">
            <a:extLst xmlns:a="http://schemas.openxmlformats.org/drawingml/2006/main">
              <a:ext uri="{FF2B5EF4-FFF2-40B4-BE49-F238E27FC236}">
                <a16:creationId xmlns:a16="http://schemas.microsoft.com/office/drawing/2014/main" id="{4BFD96EA-68E8-4534-9918-FB987AC15C83}"/>
              </a:ext>
            </a:extLst>
          </p:cNvPr>
          <p:cNvSpPr>
            <a:spLocks xmlns:a="http://schemas.openxmlformats.org/drawingml/2006/main" noGrp="1"/>
          </p:cNvSpPr>
          <p:nvPr/>
        </p:nvSpPr>
        <p:spPr>
          <a:xfrm xmlns:a="http://schemas.openxmlformats.org/drawingml/2006/main">
            <a:off x="819150" y="3648075"/>
            <a:ext cx="2000250" cy="1123950"/>
          </a:xfrm>
          <a:prstGeom xmlns:a="http://schemas.openxmlformats.org/drawingml/2006/main" prst="rect">
            <a:avLst/>
          </a:prstGeom>
          <a:solidFill xmlns:a="http://schemas.openxmlformats.org/drawingml/2006/main">
            <a:srgbClr val="D0EDF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3B4975-B04E-4068-9F17-EF9828416530}"/>
              </a:ext>
            </a:extLst>
          </p:cNvPr>
          <p:cNvSpPr>
            <a:spLocks xmlns:a="http://schemas.openxmlformats.org/drawingml/2006/main" noGrp="1"/>
          </p:cNvSpPr>
          <p:nvPr/>
        </p:nvSpPr>
        <p:spPr>
          <a:xfrm xmlns:a="http://schemas.openxmlformats.org/drawingml/2006/main">
            <a:off x="1009650" y="3905250"/>
            <a:ext cx="1619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5070"/>
          </a:bodyPr>
          <a:lstStyle xmlns:a="http://schemas.openxmlformats.org/drawingml/2006/main"/>
          <a:p xmlns:a="http://schemas.openxmlformats.org/drawingml/2006/main">
            <a:pPr algn="ctr">
              <a:defRPr sz="1650" b="1">
                <a:solidFill>
                  <a:srgbClr val="0B2948"/>
                </a:solidFill>
                <a:latin typeface="Arial"/>
                <a:ea typeface="Arial"/>
                <a:cs typeface="Arial"/>
              </a:defRPr>
            </a:pPr>
            <a:r>
              <a:rPr sz="1650" b="1">
                <a:solidFill>
                  <a:srgbClr val="0B2948"/>
                </a:solidFill>
                <a:latin typeface="Arial"/>
                <a:ea typeface="Arial"/>
                <a:cs typeface="Arial"/>
              </a:rPr>
              <a:t>3:00</a:t>
            </a:r>
          </a:p>
          <a:p xmlns:a="http://schemas.openxmlformats.org/drawingml/2006/main">
            <a:pPr algn="ctr">
              <a:defRPr sz="1650" b="1">
                <a:solidFill>
                  <a:srgbClr val="0B2948"/>
                </a:solidFill>
                <a:latin typeface="Arial"/>
                <a:ea typeface="Arial"/>
                <a:cs typeface="Arial"/>
              </a:defRPr>
            </a:pPr>
            <a:r>
              <a:rPr sz="1650" b="1">
                <a:solidFill>
                  <a:srgbClr val="0B2948"/>
                </a:solidFill>
                <a:latin typeface="Arial"/>
                <a:ea typeface="Arial"/>
                <a:cs typeface="Arial"/>
              </a:rPr>
              <a:t>VISUAL SUMMARY</a:t>
            </a:r>
          </a:p>
        </p:txBody>
      </p:sp>
      <p:sp>
        <p:nvSpPr>
          <p:cNvPr id="11" name="">
            <a:extLst xmlns:a="http://schemas.openxmlformats.org/drawingml/2006/main">
              <a:ext uri="{FF2B5EF4-FFF2-40B4-BE49-F238E27FC236}">
                <a16:creationId xmlns:a16="http://schemas.microsoft.com/office/drawing/2014/main" id="{FE5AAFEB-6AA3-4F7C-BF19-2CDE01EA4994}"/>
              </a:ext>
            </a:extLst>
          </p:cNvPr>
          <p:cNvSpPr>
            <a:spLocks xmlns:a="http://schemas.openxmlformats.org/drawingml/2006/main" noGrp="1"/>
          </p:cNvSpPr>
          <p:nvPr/>
        </p:nvSpPr>
        <p:spPr>
          <a:xfrm xmlns:a="http://schemas.openxmlformats.org/drawingml/2006/main">
            <a:off x="3143250" y="3733800"/>
            <a:ext cx="2190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6960"/>
          </a:bodyPr>
          <a:lstStyle xmlns:a="http://schemas.openxmlformats.org/drawingml/2006/main"/>
          <a:p xmlns:a="http://schemas.openxmlformats.org/drawingml/2006/main">
            <a:pPr algn="l">
              <a:defRPr sz="1425" b="0">
                <a:solidFill>
                  <a:srgbClr val="111827"/>
                </a:solidFill>
                <a:latin typeface="Arial"/>
                <a:ea typeface="Arial"/>
                <a:cs typeface="Arial"/>
              </a:defRPr>
            </a:pPr>
            <a:r>
              <a:rPr sz="1425" b="0">
                <a:solidFill>
                  <a:srgbClr val="111827"/>
                </a:solidFill>
                <a:latin typeface="Arial"/>
                <a:ea typeface="Arial"/>
                <a:cs typeface="Arial"/>
              </a:rPr>
              <a:t>Watch the video</a:t>
            </a:r>
          </a:p>
          <a:p xmlns:a="http://schemas.openxmlformats.org/drawingml/2006/main">
            <a:pPr algn="l">
              <a:defRPr sz="1425" b="0">
                <a:solidFill>
                  <a:srgbClr val="111827"/>
                </a:solidFill>
                <a:latin typeface="Arial"/>
                <a:ea typeface="Arial"/>
                <a:cs typeface="Arial"/>
              </a:defRPr>
            </a:pPr>
            <a:r>
              <a:rPr sz="1425" b="0">
                <a:solidFill>
                  <a:srgbClr val="111827"/>
                </a:solidFill>
                <a:latin typeface="Arial"/>
                <a:ea typeface="Arial"/>
                <a:cs typeface="Arial"/>
              </a:rPr>
              <a:t>Explore the four diagrams</a:t>
            </a:r>
          </a:p>
          <a:p xmlns:a="http://schemas.openxmlformats.org/drawingml/2006/main">
            <a:pPr algn="l">
              <a:defRPr sz="1425" b="0">
                <a:solidFill>
                  <a:srgbClr val="111827"/>
                </a:solidFill>
                <a:latin typeface="Arial"/>
                <a:ea typeface="Arial"/>
                <a:cs typeface="Arial"/>
              </a:defRPr>
            </a:pPr>
            <a:r>
              <a:rPr sz="1425" b="0">
                <a:solidFill>
                  <a:srgbClr val="111827"/>
                </a:solidFill>
                <a:latin typeface="Arial"/>
                <a:ea typeface="Arial"/>
                <a:cs typeface="Arial"/>
              </a:rPr>
              <a:t>Read the dissertation abstract</a:t>
            </a:r>
          </a:p>
        </p:txBody>
      </p:sp>
      <p:sp>
        <p:nvSpPr>
          <p:cNvPr id="12" name="">
            <a:extLst xmlns:a="http://schemas.openxmlformats.org/drawingml/2006/main">
              <a:ext uri="{FF2B5EF4-FFF2-40B4-BE49-F238E27FC236}">
                <a16:creationId xmlns:a16="http://schemas.microsoft.com/office/drawing/2014/main" id="{05780FAC-425B-4C67-9CC9-5F4AACB3C909}"/>
              </a:ext>
            </a:extLst>
          </p:cNvPr>
          <p:cNvSpPr>
            <a:spLocks xmlns:a="http://schemas.openxmlformats.org/drawingml/2006/main" noGrp="1"/>
          </p:cNvSpPr>
          <p:nvPr/>
        </p:nvSpPr>
        <p:spPr>
          <a:xfrm xmlns:a="http://schemas.openxmlformats.org/drawingml/2006/main">
            <a:off x="6477000" y="1733550"/>
            <a:ext cx="457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RECOMMENDED PAGE ARCHITECTURE</a:t>
            </a:r>
          </a:p>
        </p:txBody>
      </p:sp>
      <p:sp>
        <p:nvSpPr>
          <p:cNvPr id="13" name="">
            <a:extLst xmlns:a="http://schemas.openxmlformats.org/drawingml/2006/main">
              <a:ext uri="{FF2B5EF4-FFF2-40B4-BE49-F238E27FC236}">
                <a16:creationId xmlns:a16="http://schemas.microsoft.com/office/drawing/2014/main" id="{54728726-A9A8-46E8-9422-EBA415979E59}"/>
              </a:ext>
            </a:extLst>
          </p:cNvPr>
          <p:cNvSpPr>
            <a:spLocks xmlns:a="http://schemas.openxmlformats.org/drawingml/2006/main" noGrp="1"/>
          </p:cNvSpPr>
          <p:nvPr/>
        </p:nvSpPr>
        <p:spPr>
          <a:xfrm xmlns:a="http://schemas.openxmlformats.org/drawingml/2006/main">
            <a:off x="6477000" y="22002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2ECAED1-1CBD-47B7-AAB1-6CCF31DE3412}"/>
              </a:ext>
            </a:extLst>
          </p:cNvPr>
          <p:cNvSpPr>
            <a:spLocks xmlns:a="http://schemas.openxmlformats.org/drawingml/2006/main" noGrp="1"/>
          </p:cNvSpPr>
          <p:nvPr/>
        </p:nvSpPr>
        <p:spPr>
          <a:xfrm xmlns:a="http://schemas.openxmlformats.org/drawingml/2006/main">
            <a:off x="6477000" y="22383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3DBC2485-1827-4E7B-A6C2-DC7A4E0E0E1C}"/>
              </a:ext>
            </a:extLst>
          </p:cNvPr>
          <p:cNvSpPr>
            <a:spLocks xmlns:a="http://schemas.openxmlformats.org/drawingml/2006/main" noGrp="1"/>
          </p:cNvSpPr>
          <p:nvPr/>
        </p:nvSpPr>
        <p:spPr>
          <a:xfrm xmlns:a="http://schemas.openxmlformats.org/drawingml/2006/main">
            <a:off x="6934200" y="2190750"/>
            <a:ext cx="4210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Lead with the finding</a:t>
            </a:r>
          </a:p>
        </p:txBody>
      </p:sp>
      <p:sp>
        <p:nvSpPr>
          <p:cNvPr id="16" name="">
            <a:extLst xmlns:a="http://schemas.openxmlformats.org/drawingml/2006/main">
              <a:ext uri="{FF2B5EF4-FFF2-40B4-BE49-F238E27FC236}">
                <a16:creationId xmlns:a16="http://schemas.microsoft.com/office/drawing/2014/main" id="{FE6FEEC9-FA3D-4A99-89C9-5085625FFF85}"/>
              </a:ext>
            </a:extLst>
          </p:cNvPr>
          <p:cNvSpPr>
            <a:spLocks xmlns:a="http://schemas.openxmlformats.org/drawingml/2006/main" noGrp="1"/>
          </p:cNvSpPr>
          <p:nvPr/>
        </p:nvSpPr>
        <p:spPr>
          <a:xfrm xmlns:a="http://schemas.openxmlformats.org/drawingml/2006/main">
            <a:off x="6934200" y="2514600"/>
            <a:ext cx="4210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State the practical leadership insight in one sentence.</a:t>
            </a:r>
          </a:p>
        </p:txBody>
      </p:sp>
      <p:sp>
        <p:nvSpPr>
          <p:cNvPr id="17" name="">
            <a:extLst xmlns:a="http://schemas.openxmlformats.org/drawingml/2006/main">
              <a:ext uri="{FF2B5EF4-FFF2-40B4-BE49-F238E27FC236}">
                <a16:creationId xmlns:a16="http://schemas.microsoft.com/office/drawing/2014/main" id="{D7CBA9ED-3FE9-4740-8994-8A9624B4AB7B}"/>
              </a:ext>
            </a:extLst>
          </p:cNvPr>
          <p:cNvSpPr>
            <a:spLocks xmlns:a="http://schemas.openxmlformats.org/drawingml/2006/main" noGrp="1"/>
          </p:cNvSpPr>
          <p:nvPr/>
        </p:nvSpPr>
        <p:spPr>
          <a:xfrm xmlns:a="http://schemas.openxmlformats.org/drawingml/2006/main">
            <a:off x="6477000" y="32289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4B3E1BC-179B-4508-A33F-3FFA8E488468}"/>
              </a:ext>
            </a:extLst>
          </p:cNvPr>
          <p:cNvSpPr>
            <a:spLocks xmlns:a="http://schemas.openxmlformats.org/drawingml/2006/main" noGrp="1"/>
          </p:cNvSpPr>
          <p:nvPr/>
        </p:nvSpPr>
        <p:spPr>
          <a:xfrm xmlns:a="http://schemas.openxmlformats.org/drawingml/2006/main">
            <a:off x="6477000" y="32670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2</a:t>
            </a:r>
          </a:p>
        </p:txBody>
      </p:sp>
      <p:sp>
        <p:nvSpPr>
          <p:cNvPr id="19" name="">
            <a:extLst xmlns:a="http://schemas.openxmlformats.org/drawingml/2006/main">
              <a:ext uri="{FF2B5EF4-FFF2-40B4-BE49-F238E27FC236}">
                <a16:creationId xmlns:a16="http://schemas.microsoft.com/office/drawing/2014/main" id="{3FB6D88F-EBDE-4D4C-A386-04172B2850AF}"/>
              </a:ext>
            </a:extLst>
          </p:cNvPr>
          <p:cNvSpPr>
            <a:spLocks xmlns:a="http://schemas.openxmlformats.org/drawingml/2006/main" noGrp="1"/>
          </p:cNvSpPr>
          <p:nvPr/>
        </p:nvSpPr>
        <p:spPr>
          <a:xfrm xmlns:a="http://schemas.openxmlformats.org/drawingml/2006/main">
            <a:off x="6934200" y="3219450"/>
            <a:ext cx="4210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Show the evidence</a:t>
            </a:r>
          </a:p>
        </p:txBody>
      </p:sp>
      <p:sp>
        <p:nvSpPr>
          <p:cNvPr id="20" name="">
            <a:extLst xmlns:a="http://schemas.openxmlformats.org/drawingml/2006/main">
              <a:ext uri="{FF2B5EF4-FFF2-40B4-BE49-F238E27FC236}">
                <a16:creationId xmlns:a16="http://schemas.microsoft.com/office/drawing/2014/main" id="{0C46A016-89C0-40E2-8B71-C4729C131CF3}"/>
              </a:ext>
            </a:extLst>
          </p:cNvPr>
          <p:cNvSpPr>
            <a:spLocks xmlns:a="http://schemas.openxmlformats.org/drawingml/2006/main" noGrp="1"/>
          </p:cNvSpPr>
          <p:nvPr/>
        </p:nvSpPr>
        <p:spPr>
          <a:xfrm xmlns:a="http://schemas.openxmlformats.org/drawingml/2006/main">
            <a:off x="6934200" y="3543300"/>
            <a:ext cx="4210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Embed the video and present the four diagrams in sequence.</a:t>
            </a:r>
          </a:p>
        </p:txBody>
      </p:sp>
      <p:sp>
        <p:nvSpPr>
          <p:cNvPr id="21" name="">
            <a:extLst xmlns:a="http://schemas.openxmlformats.org/drawingml/2006/main">
              <a:ext uri="{FF2B5EF4-FFF2-40B4-BE49-F238E27FC236}">
                <a16:creationId xmlns:a16="http://schemas.microsoft.com/office/drawing/2014/main" id="{C2AD80DA-EF9E-4A9F-A372-71E987BC40A8}"/>
              </a:ext>
            </a:extLst>
          </p:cNvPr>
          <p:cNvSpPr>
            <a:spLocks xmlns:a="http://schemas.openxmlformats.org/drawingml/2006/main" noGrp="1"/>
          </p:cNvSpPr>
          <p:nvPr/>
        </p:nvSpPr>
        <p:spPr>
          <a:xfrm xmlns:a="http://schemas.openxmlformats.org/drawingml/2006/main">
            <a:off x="6477000" y="42576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65B39BD-4DD0-44AE-B93F-CA58D34D72BB}"/>
              </a:ext>
            </a:extLst>
          </p:cNvPr>
          <p:cNvSpPr>
            <a:spLocks xmlns:a="http://schemas.openxmlformats.org/drawingml/2006/main" noGrp="1"/>
          </p:cNvSpPr>
          <p:nvPr/>
        </p:nvSpPr>
        <p:spPr>
          <a:xfrm xmlns:a="http://schemas.openxmlformats.org/drawingml/2006/main">
            <a:off x="6477000" y="42957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3</a:t>
            </a:r>
          </a:p>
        </p:txBody>
      </p:sp>
      <p:sp>
        <p:nvSpPr>
          <p:cNvPr id="23" name="">
            <a:extLst xmlns:a="http://schemas.openxmlformats.org/drawingml/2006/main">
              <a:ext uri="{FF2B5EF4-FFF2-40B4-BE49-F238E27FC236}">
                <a16:creationId xmlns:a16="http://schemas.microsoft.com/office/drawing/2014/main" id="{C8D11247-6697-4214-A6BA-F693C2BB8108}"/>
              </a:ext>
            </a:extLst>
          </p:cNvPr>
          <p:cNvSpPr>
            <a:spLocks xmlns:a="http://schemas.openxmlformats.org/drawingml/2006/main" noGrp="1"/>
          </p:cNvSpPr>
          <p:nvPr/>
        </p:nvSpPr>
        <p:spPr>
          <a:xfrm xmlns:a="http://schemas.openxmlformats.org/drawingml/2006/main">
            <a:off x="6934200" y="4248150"/>
            <a:ext cx="4210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Offer the next step</a:t>
            </a:r>
          </a:p>
        </p:txBody>
      </p:sp>
      <p:sp>
        <p:nvSpPr>
          <p:cNvPr id="24" name="">
            <a:extLst xmlns:a="http://schemas.openxmlformats.org/drawingml/2006/main">
              <a:ext uri="{FF2B5EF4-FFF2-40B4-BE49-F238E27FC236}">
                <a16:creationId xmlns:a16="http://schemas.microsoft.com/office/drawing/2014/main" id="{7B4331C8-88E4-4FEB-95D0-B1C7BF85AF5E}"/>
              </a:ext>
            </a:extLst>
          </p:cNvPr>
          <p:cNvSpPr>
            <a:spLocks xmlns:a="http://schemas.openxmlformats.org/drawingml/2006/main" noGrp="1"/>
          </p:cNvSpPr>
          <p:nvPr/>
        </p:nvSpPr>
        <p:spPr>
          <a:xfrm xmlns:a="http://schemas.openxmlformats.org/drawingml/2006/main">
            <a:off x="6934200" y="4572000"/>
            <a:ext cx="4210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Link to teaching topics, speaking programs, and consulting services.</a:t>
            </a:r>
          </a:p>
        </p:txBody>
      </p:sp>
      <p:sp>
        <p:nvSpPr>
          <p:cNvPr id="25" name="">
            <a:extLst xmlns:a="http://schemas.openxmlformats.org/drawingml/2006/main">
              <a:ext uri="{FF2B5EF4-FFF2-40B4-BE49-F238E27FC236}">
                <a16:creationId xmlns:a16="http://schemas.microsoft.com/office/drawing/2014/main" id="{D38B31A8-00A6-42D2-9953-E050D0486BE6}"/>
              </a:ext>
            </a:extLst>
          </p:cNvPr>
          <p:cNvSpPr>
            <a:spLocks xmlns:a="http://schemas.openxmlformats.org/drawingml/2006/main" noGrp="1"/>
          </p:cNvSpPr>
          <p:nvPr/>
        </p:nvSpPr>
        <p:spPr>
          <a:xfrm xmlns:a="http://schemas.openxmlformats.org/drawingml/2006/main">
            <a:off x="6477000" y="5429250"/>
            <a:ext cx="4762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630"/>
          </a:bodyPr>
          <a:lstStyle xmlns:a="http://schemas.openxmlformats.org/drawingml/2006/main"/>
          <a:p xmlns:a="http://schemas.openxmlformats.org/drawingml/2006/main">
            <a:pPr algn="l">
              <a:defRPr sz="1350" b="1">
                <a:solidFill>
                  <a:srgbClr val="0B2948"/>
                </a:solidFill>
                <a:latin typeface="Arial"/>
                <a:ea typeface="Arial"/>
                <a:cs typeface="Arial"/>
              </a:defRPr>
            </a:pPr>
            <a:r>
              <a:rPr sz="1350" b="1">
                <a:solidFill>
                  <a:srgbClr val="0B2948"/>
                </a:solidFill>
                <a:latin typeface="Arial"/>
                <a:ea typeface="Arial"/>
                <a:cs typeface="Arial"/>
              </a:rPr>
              <a:t>Primary CTA: Explore the research  •  Secondary CTA: Invite Dr. Ukandu to speak</a:t>
            </a:r>
          </a:p>
        </p:txBody>
      </p:sp>
      <p:sp>
        <p:nvSpPr>
          <p:cNvPr id="26" name="">
            <a:extLst xmlns:a="http://schemas.openxmlformats.org/drawingml/2006/main">
              <a:ext uri="{FF2B5EF4-FFF2-40B4-BE49-F238E27FC236}">
                <a16:creationId xmlns:a16="http://schemas.microsoft.com/office/drawing/2014/main" id="{3EAE6701-1CC3-4C68-9F1F-D47736966C56}"/>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DrValentineUkandu.com</a:t>
            </a:r>
          </a:p>
        </p:txBody>
      </p:sp>
      <p:sp>
        <p:nvSpPr>
          <p:cNvPr id="27" name="">
            <a:extLst xmlns:a="http://schemas.openxmlformats.org/drawingml/2006/main">
              <a:ext uri="{FF2B5EF4-FFF2-40B4-BE49-F238E27FC236}">
                <a16:creationId xmlns:a16="http://schemas.microsoft.com/office/drawing/2014/main" id="{923F60A4-2791-43F7-8B26-852ABD6CB014}"/>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08</a:t>
            </a:r>
          </a:p>
        </p:txBody>
      </p:sp>
    </p:spTree>
    <p:extLst>
      <p:ext uri="{BB962C8B-B14F-4D97-AF65-F5344CB8AC3E}">
        <p14:creationId xmlns:p14="http://schemas.microsoft.com/office/powerpoint/2010/main" val="18780447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DD3DEB75-ED10-417B-95FC-E0A34E576D86}"/>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APPLICATION • LINKEDIN PROFILE</a:t>
            </a:r>
          </a:p>
        </p:txBody>
      </p:sp>
      <p:sp>
        <p:nvSpPr>
          <p:cNvPr id="2" name="">
            <a:extLst xmlns:a="http://schemas.openxmlformats.org/drawingml/2006/main">
              <a:ext uri="{FF2B5EF4-FFF2-40B4-BE49-F238E27FC236}">
                <a16:creationId xmlns:a16="http://schemas.microsoft.com/office/drawing/2014/main" id="{F51B1CFB-BC5F-4629-A81A-9616FC243C96}"/>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Build a LinkedIn research series from one dissertation</a:t>
            </a:r>
          </a:p>
        </p:txBody>
      </p:sp>
      <p:sp>
        <p:nvSpPr>
          <p:cNvPr id="3" name="">
            <a:extLst xmlns:a="http://schemas.openxmlformats.org/drawingml/2006/main">
              <a:ext uri="{FF2B5EF4-FFF2-40B4-BE49-F238E27FC236}">
                <a16:creationId xmlns:a16="http://schemas.microsoft.com/office/drawing/2014/main" id="{B5253B4B-197B-4150-9177-D9D2D9BC8292}"/>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614C5B6-D8FD-445A-9994-AAD45B3B648D}"/>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C68790F7-F422-46F4-87DA-640013D5B01B}"/>
              </a:ext>
            </a:extLst>
          </p:cNvPr>
          <p:cNvSpPr>
            <a:spLocks xmlns:a="http://schemas.openxmlformats.org/drawingml/2006/main" noGrp="1"/>
          </p:cNvSpPr>
          <p:nvPr/>
        </p:nvSpPr>
        <p:spPr>
          <a:xfrm xmlns:a="http://schemas.openxmlformats.org/drawingml/2006/main">
            <a:off x="533400" y="1714500"/>
            <a:ext cx="4095750" cy="3714750"/>
          </a:xfrm>
          <a:prstGeom xmlns:a="http://schemas.openxmlformats.org/drawingml/2006/main" prst="rect">
            <a:avLst/>
          </a:prstGeom>
          <a:solidFill xmlns:a="http://schemas.openxmlformats.org/drawingml/2006/main">
            <a:srgbClr val="0B294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4857200-6502-450E-A4DE-ED288ED620FA}"/>
              </a:ext>
            </a:extLst>
          </p:cNvPr>
          <p:cNvSpPr>
            <a:spLocks xmlns:a="http://schemas.openxmlformats.org/drawingml/2006/main" noGrp="1"/>
          </p:cNvSpPr>
          <p:nvPr/>
        </p:nvSpPr>
        <p:spPr>
          <a:xfrm xmlns:a="http://schemas.openxmlformats.org/drawingml/2006/main">
            <a:off x="876300" y="2047875"/>
            <a:ext cx="1428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D0A63C"/>
                </a:solidFill>
                <a:latin typeface="Arial"/>
                <a:ea typeface="Arial"/>
                <a:cs typeface="Arial"/>
              </a:defRPr>
            </a:pPr>
            <a:r>
              <a:rPr sz="1125" b="1">
                <a:solidFill>
                  <a:srgbClr val="D0A63C"/>
                </a:solidFill>
                <a:latin typeface="Arial"/>
                <a:ea typeface="Arial"/>
                <a:cs typeface="Arial"/>
              </a:rPr>
              <a:t>FEATURED</a:t>
            </a:r>
          </a:p>
        </p:txBody>
      </p:sp>
      <p:sp>
        <p:nvSpPr>
          <p:cNvPr id="7" name="">
            <a:extLst xmlns:a="http://schemas.openxmlformats.org/drawingml/2006/main">
              <a:ext uri="{FF2B5EF4-FFF2-40B4-BE49-F238E27FC236}">
                <a16:creationId xmlns:a16="http://schemas.microsoft.com/office/drawing/2014/main" id="{B4B3B000-AFBC-4ED4-B6B2-839EBDD255AA}"/>
              </a:ext>
            </a:extLst>
          </p:cNvPr>
          <p:cNvSpPr>
            <a:spLocks xmlns:a="http://schemas.openxmlformats.org/drawingml/2006/main" noGrp="1"/>
          </p:cNvSpPr>
          <p:nvPr/>
        </p:nvSpPr>
        <p:spPr>
          <a:xfrm xmlns:a="http://schemas.openxmlformats.org/drawingml/2006/main">
            <a:off x="876300" y="2476500"/>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074"/>
          </a:bodyPr>
          <a:lstStyle xmlns:a="http://schemas.openxmlformats.org/drawingml/2006/main"/>
          <a:p xmlns:a="http://schemas.openxmlformats.org/drawingml/2006/main">
            <a:pPr algn="l">
              <a:defRPr sz="2250" b="1">
                <a:solidFill>
                  <a:srgbClr val="FFFFFF"/>
                </a:solidFill>
                <a:latin typeface="Arial"/>
                <a:ea typeface="Arial"/>
                <a:cs typeface="Arial"/>
              </a:defRPr>
            </a:pPr>
            <a:r>
              <a:rPr sz="2250" b="1">
                <a:solidFill>
                  <a:srgbClr val="FFFFFF"/>
                </a:solidFill>
                <a:latin typeface="Arial"/>
                <a:ea typeface="Arial"/>
                <a:cs typeface="Arial"/>
              </a:rPr>
              <a:t>Pin the 3-minute video and the Walden dissertation link.</a:t>
            </a:r>
          </a:p>
        </p:txBody>
      </p:sp>
      <p:sp>
        <p:nvSpPr>
          <p:cNvPr id="8" name="">
            <a:extLst xmlns:a="http://schemas.openxmlformats.org/drawingml/2006/main">
              <a:ext uri="{FF2B5EF4-FFF2-40B4-BE49-F238E27FC236}">
                <a16:creationId xmlns:a16="http://schemas.microsoft.com/office/drawing/2014/main" id="{D4F6DC7F-5216-4E51-BE42-931FF8146FFF}"/>
              </a:ext>
            </a:extLst>
          </p:cNvPr>
          <p:cNvSpPr>
            <a:spLocks xmlns:a="http://schemas.openxmlformats.org/drawingml/2006/main" noGrp="1"/>
          </p:cNvSpPr>
          <p:nvPr/>
        </p:nvSpPr>
        <p:spPr>
          <a:xfrm xmlns:a="http://schemas.openxmlformats.org/drawingml/2006/main">
            <a:off x="876300" y="3714750"/>
            <a:ext cx="2190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1">
                <a:solidFill>
                  <a:srgbClr val="D0EDFA"/>
                </a:solidFill>
                <a:latin typeface="Arial"/>
                <a:ea typeface="Arial"/>
                <a:cs typeface="Arial"/>
              </a:defRPr>
            </a:pPr>
            <a:r>
              <a:rPr sz="1275" b="1">
                <a:solidFill>
                  <a:srgbClr val="D0EDFA"/>
                </a:solidFill>
                <a:latin typeface="Arial"/>
                <a:ea typeface="Arial"/>
                <a:cs typeface="Arial"/>
              </a:rPr>
              <a:t>About-section bridge</a:t>
            </a:r>
          </a:p>
        </p:txBody>
      </p:sp>
      <p:sp>
        <p:nvSpPr>
          <p:cNvPr id="9" name="">
            <a:extLst xmlns:a="http://schemas.openxmlformats.org/drawingml/2006/main">
              <a:ext uri="{FF2B5EF4-FFF2-40B4-BE49-F238E27FC236}">
                <a16:creationId xmlns:a16="http://schemas.microsoft.com/office/drawing/2014/main" id="{EAA263A3-C56D-4D74-9DB7-7BF4C44B2C45}"/>
              </a:ext>
            </a:extLst>
          </p:cNvPr>
          <p:cNvSpPr>
            <a:spLocks xmlns:a="http://schemas.openxmlformats.org/drawingml/2006/main" noGrp="1"/>
          </p:cNvSpPr>
          <p:nvPr/>
        </p:nvSpPr>
        <p:spPr>
          <a:xfrm xmlns:a="http://schemas.openxmlformats.org/drawingml/2006/main">
            <a:off x="876300" y="4095750"/>
            <a:ext cx="314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4167"/>
          </a:bodyPr>
          <a:lstStyle xmlns:a="http://schemas.openxmlformats.org/drawingml/2006/main"/>
          <a:p xmlns:a="http://schemas.openxmlformats.org/drawingml/2006/main">
            <a:pPr algn="l">
              <a:defRPr sz="1500" b="0">
                <a:solidFill>
                  <a:srgbClr val="FFFFFF"/>
                </a:solidFill>
                <a:latin typeface="Arial"/>
                <a:ea typeface="Arial"/>
                <a:cs typeface="Arial"/>
              </a:defRPr>
            </a:pPr>
            <a:r>
              <a:rPr sz="1500" b="0">
                <a:solidFill>
                  <a:srgbClr val="FFFFFF"/>
                </a:solidFill>
                <a:latin typeface="Arial"/>
                <a:ea typeface="Arial"/>
                <a:cs typeface="Arial"/>
              </a:rPr>
              <a:t>I translate evidence on rewards, motivation, and workforce performance into practical leadership and public-sector solutions.</a:t>
            </a:r>
          </a:p>
        </p:txBody>
      </p:sp>
      <p:sp>
        <p:nvSpPr>
          <p:cNvPr id="10" name="">
            <a:extLst xmlns:a="http://schemas.openxmlformats.org/drawingml/2006/main">
              <a:ext uri="{FF2B5EF4-FFF2-40B4-BE49-F238E27FC236}">
                <a16:creationId xmlns:a16="http://schemas.microsoft.com/office/drawing/2014/main" id="{C8057EF9-3283-43E8-8A63-1E7847E4A178}"/>
              </a:ext>
            </a:extLst>
          </p:cNvPr>
          <p:cNvSpPr>
            <a:spLocks xmlns:a="http://schemas.openxmlformats.org/drawingml/2006/main" noGrp="1"/>
          </p:cNvSpPr>
          <p:nvPr/>
        </p:nvSpPr>
        <p:spPr>
          <a:xfrm xmlns:a="http://schemas.openxmlformats.org/drawingml/2006/main">
            <a:off x="5238750" y="1771650"/>
            <a:ext cx="333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FOUR-POST SERIES</a:t>
            </a:r>
          </a:p>
        </p:txBody>
      </p:sp>
      <p:sp>
        <p:nvSpPr>
          <p:cNvPr id="11" name="">
            <a:extLst xmlns:a="http://schemas.openxmlformats.org/drawingml/2006/main">
              <a:ext uri="{FF2B5EF4-FFF2-40B4-BE49-F238E27FC236}">
                <a16:creationId xmlns:a16="http://schemas.microsoft.com/office/drawing/2014/main" id="{C78EB164-211F-413D-9F19-3AD03086E3A7}"/>
              </a:ext>
            </a:extLst>
          </p:cNvPr>
          <p:cNvSpPr>
            <a:spLocks xmlns:a="http://schemas.openxmlformats.org/drawingml/2006/main" noGrp="1"/>
          </p:cNvSpPr>
          <p:nvPr/>
        </p:nvSpPr>
        <p:spPr>
          <a:xfrm xmlns:a="http://schemas.openxmlformats.org/drawingml/2006/main">
            <a:off x="5238750" y="22002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E4A1862-A40B-4594-90B8-6BE396C06A70}"/>
              </a:ext>
            </a:extLst>
          </p:cNvPr>
          <p:cNvSpPr>
            <a:spLocks xmlns:a="http://schemas.openxmlformats.org/drawingml/2006/main" noGrp="1"/>
          </p:cNvSpPr>
          <p:nvPr/>
        </p:nvSpPr>
        <p:spPr>
          <a:xfrm xmlns:a="http://schemas.openxmlformats.org/drawingml/2006/main">
            <a:off x="5238750" y="22383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1</a:t>
            </a:r>
          </a:p>
        </p:txBody>
      </p:sp>
      <p:sp>
        <p:nvSpPr>
          <p:cNvPr id="13" name="">
            <a:extLst xmlns:a="http://schemas.openxmlformats.org/drawingml/2006/main">
              <a:ext uri="{FF2B5EF4-FFF2-40B4-BE49-F238E27FC236}">
                <a16:creationId xmlns:a16="http://schemas.microsoft.com/office/drawing/2014/main" id="{9095F655-67DE-46BD-811A-D6E16576F146}"/>
              </a:ext>
            </a:extLst>
          </p:cNvPr>
          <p:cNvSpPr>
            <a:spLocks xmlns:a="http://schemas.openxmlformats.org/drawingml/2006/main" noGrp="1"/>
          </p:cNvSpPr>
          <p:nvPr/>
        </p:nvSpPr>
        <p:spPr>
          <a:xfrm xmlns:a="http://schemas.openxmlformats.org/drawingml/2006/main">
            <a:off x="5695950" y="2190750"/>
            <a:ext cx="5257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The leadership problem</a:t>
            </a:r>
          </a:p>
        </p:txBody>
      </p:sp>
      <p:sp>
        <p:nvSpPr>
          <p:cNvPr id="14" name="">
            <a:extLst xmlns:a="http://schemas.openxmlformats.org/drawingml/2006/main">
              <a:ext uri="{FF2B5EF4-FFF2-40B4-BE49-F238E27FC236}">
                <a16:creationId xmlns:a16="http://schemas.microsoft.com/office/drawing/2014/main" id="{D4C8385C-A6DB-4BBD-9AE3-856E19265D2B}"/>
              </a:ext>
            </a:extLst>
          </p:cNvPr>
          <p:cNvSpPr>
            <a:spLocks xmlns:a="http://schemas.openxmlformats.org/drawingml/2006/main" noGrp="1"/>
          </p:cNvSpPr>
          <p:nvPr/>
        </p:nvSpPr>
        <p:spPr>
          <a:xfrm xmlns:a="http://schemas.openxmlformats.org/drawingml/2006/main">
            <a:off x="5695950" y="2514600"/>
            <a:ext cx="52578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Why inconsistent rewards weaken performance in hard-to-staff locations.</a:t>
            </a:r>
          </a:p>
        </p:txBody>
      </p:sp>
      <p:sp>
        <p:nvSpPr>
          <p:cNvPr id="15" name="">
            <a:extLst xmlns:a="http://schemas.openxmlformats.org/drawingml/2006/main">
              <a:ext uri="{FF2B5EF4-FFF2-40B4-BE49-F238E27FC236}">
                <a16:creationId xmlns:a16="http://schemas.microsoft.com/office/drawing/2014/main" id="{5A2C629C-57DD-43A8-A2A6-78BD9AFEC4C0}"/>
              </a:ext>
            </a:extLst>
          </p:cNvPr>
          <p:cNvSpPr>
            <a:spLocks xmlns:a="http://schemas.openxmlformats.org/drawingml/2006/main" noGrp="1"/>
          </p:cNvSpPr>
          <p:nvPr/>
        </p:nvSpPr>
        <p:spPr>
          <a:xfrm xmlns:a="http://schemas.openxmlformats.org/drawingml/2006/main">
            <a:off x="5238750" y="31527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B16FE5C-123B-47BB-8ABB-EE829574A650}"/>
              </a:ext>
            </a:extLst>
          </p:cNvPr>
          <p:cNvSpPr>
            <a:spLocks xmlns:a="http://schemas.openxmlformats.org/drawingml/2006/main" noGrp="1"/>
          </p:cNvSpPr>
          <p:nvPr/>
        </p:nvSpPr>
        <p:spPr>
          <a:xfrm xmlns:a="http://schemas.openxmlformats.org/drawingml/2006/main">
            <a:off x="5238750" y="31908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2</a:t>
            </a:r>
          </a:p>
        </p:txBody>
      </p:sp>
      <p:sp>
        <p:nvSpPr>
          <p:cNvPr id="17" name="">
            <a:extLst xmlns:a="http://schemas.openxmlformats.org/drawingml/2006/main">
              <a:ext uri="{FF2B5EF4-FFF2-40B4-BE49-F238E27FC236}">
                <a16:creationId xmlns:a16="http://schemas.microsoft.com/office/drawing/2014/main" id="{15BA5D6F-BA29-4B5E-8CF7-4D2E747E7754}"/>
              </a:ext>
            </a:extLst>
          </p:cNvPr>
          <p:cNvSpPr>
            <a:spLocks xmlns:a="http://schemas.openxmlformats.org/drawingml/2006/main" noGrp="1"/>
          </p:cNvSpPr>
          <p:nvPr/>
        </p:nvSpPr>
        <p:spPr>
          <a:xfrm xmlns:a="http://schemas.openxmlformats.org/drawingml/2006/main">
            <a:off x="5695950" y="3143250"/>
            <a:ext cx="5257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The two lenses</a:t>
            </a:r>
          </a:p>
        </p:txBody>
      </p:sp>
      <p:sp>
        <p:nvSpPr>
          <p:cNvPr id="18" name="">
            <a:extLst xmlns:a="http://schemas.openxmlformats.org/drawingml/2006/main">
              <a:ext uri="{FF2B5EF4-FFF2-40B4-BE49-F238E27FC236}">
                <a16:creationId xmlns:a16="http://schemas.microsoft.com/office/drawing/2014/main" id="{A89D60A6-3206-4CAC-B96B-CEC121902B85}"/>
              </a:ext>
            </a:extLst>
          </p:cNvPr>
          <p:cNvSpPr>
            <a:spLocks xmlns:a="http://schemas.openxmlformats.org/drawingml/2006/main" noGrp="1"/>
          </p:cNvSpPr>
          <p:nvPr/>
        </p:nvSpPr>
        <p:spPr>
          <a:xfrm xmlns:a="http://schemas.openxmlformats.org/drawingml/2006/main">
            <a:off x="5695950" y="3467100"/>
            <a:ext cx="52578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How expectancy and leader relationships shape reward credibility.</a:t>
            </a:r>
          </a:p>
        </p:txBody>
      </p:sp>
      <p:sp>
        <p:nvSpPr>
          <p:cNvPr id="19" name="">
            <a:extLst xmlns:a="http://schemas.openxmlformats.org/drawingml/2006/main">
              <a:ext uri="{FF2B5EF4-FFF2-40B4-BE49-F238E27FC236}">
                <a16:creationId xmlns:a16="http://schemas.microsoft.com/office/drawing/2014/main" id="{59A1949D-2417-4AAB-AF7F-0B9F7E599EFC}"/>
              </a:ext>
            </a:extLst>
          </p:cNvPr>
          <p:cNvSpPr>
            <a:spLocks xmlns:a="http://schemas.openxmlformats.org/drawingml/2006/main" noGrp="1"/>
          </p:cNvSpPr>
          <p:nvPr/>
        </p:nvSpPr>
        <p:spPr>
          <a:xfrm xmlns:a="http://schemas.openxmlformats.org/drawingml/2006/main">
            <a:off x="5238750" y="41052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650AE0E9-C7FE-4756-BB27-7A3DDD243453}"/>
              </a:ext>
            </a:extLst>
          </p:cNvPr>
          <p:cNvSpPr>
            <a:spLocks xmlns:a="http://schemas.openxmlformats.org/drawingml/2006/main" noGrp="1"/>
          </p:cNvSpPr>
          <p:nvPr/>
        </p:nvSpPr>
        <p:spPr>
          <a:xfrm xmlns:a="http://schemas.openxmlformats.org/drawingml/2006/main">
            <a:off x="5238750" y="41433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3</a:t>
            </a:r>
          </a:p>
        </p:txBody>
      </p:sp>
      <p:sp>
        <p:nvSpPr>
          <p:cNvPr id="21" name="">
            <a:extLst xmlns:a="http://schemas.openxmlformats.org/drawingml/2006/main">
              <a:ext uri="{FF2B5EF4-FFF2-40B4-BE49-F238E27FC236}">
                <a16:creationId xmlns:a16="http://schemas.microsoft.com/office/drawing/2014/main" id="{82013BBE-059E-4466-AD08-C682979272F8}"/>
              </a:ext>
            </a:extLst>
          </p:cNvPr>
          <p:cNvSpPr>
            <a:spLocks xmlns:a="http://schemas.openxmlformats.org/drawingml/2006/main" noGrp="1"/>
          </p:cNvSpPr>
          <p:nvPr/>
        </p:nvSpPr>
        <p:spPr>
          <a:xfrm xmlns:a="http://schemas.openxmlformats.org/drawingml/2006/main">
            <a:off x="5695950" y="4095750"/>
            <a:ext cx="5257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What the participants revealed</a:t>
            </a:r>
          </a:p>
        </p:txBody>
      </p:sp>
      <p:sp>
        <p:nvSpPr>
          <p:cNvPr id="22" name="">
            <a:extLst xmlns:a="http://schemas.openxmlformats.org/drawingml/2006/main">
              <a:ext uri="{FF2B5EF4-FFF2-40B4-BE49-F238E27FC236}">
                <a16:creationId xmlns:a16="http://schemas.microsoft.com/office/drawing/2014/main" id="{B36457AF-2914-4E02-8AB5-6979055FE25D}"/>
              </a:ext>
            </a:extLst>
          </p:cNvPr>
          <p:cNvSpPr>
            <a:spLocks xmlns:a="http://schemas.openxmlformats.org/drawingml/2006/main" noGrp="1"/>
          </p:cNvSpPr>
          <p:nvPr/>
        </p:nvSpPr>
        <p:spPr>
          <a:xfrm xmlns:a="http://schemas.openxmlformats.org/drawingml/2006/main">
            <a:off x="5695950" y="4419600"/>
            <a:ext cx="52578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Lessons across military, healthcare, and retail settings.</a:t>
            </a:r>
          </a:p>
        </p:txBody>
      </p:sp>
      <p:sp>
        <p:nvSpPr>
          <p:cNvPr id="23" name="">
            <a:extLst xmlns:a="http://schemas.openxmlformats.org/drawingml/2006/main">
              <a:ext uri="{FF2B5EF4-FFF2-40B4-BE49-F238E27FC236}">
                <a16:creationId xmlns:a16="http://schemas.microsoft.com/office/drawing/2014/main" id="{C1A48042-72F2-45B0-9FEB-206B1BEFA5F3}"/>
              </a:ext>
            </a:extLst>
          </p:cNvPr>
          <p:cNvSpPr>
            <a:spLocks xmlns:a="http://schemas.openxmlformats.org/drawingml/2006/main" noGrp="1"/>
          </p:cNvSpPr>
          <p:nvPr/>
        </p:nvSpPr>
        <p:spPr>
          <a:xfrm xmlns:a="http://schemas.openxmlformats.org/drawingml/2006/main">
            <a:off x="5238750" y="5057775"/>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35E1AB3D-82A8-4FC8-806D-201A03A9DD60}"/>
              </a:ext>
            </a:extLst>
          </p:cNvPr>
          <p:cNvSpPr>
            <a:spLocks xmlns:a="http://schemas.openxmlformats.org/drawingml/2006/main" noGrp="1"/>
          </p:cNvSpPr>
          <p:nvPr/>
        </p:nvSpPr>
        <p:spPr>
          <a:xfrm xmlns:a="http://schemas.openxmlformats.org/drawingml/2006/main">
            <a:off x="5238750" y="5095875"/>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4</a:t>
            </a:r>
          </a:p>
        </p:txBody>
      </p:sp>
      <p:sp>
        <p:nvSpPr>
          <p:cNvPr id="25" name="">
            <a:extLst xmlns:a="http://schemas.openxmlformats.org/drawingml/2006/main">
              <a:ext uri="{FF2B5EF4-FFF2-40B4-BE49-F238E27FC236}">
                <a16:creationId xmlns:a16="http://schemas.microsoft.com/office/drawing/2014/main" id="{B4F6FE4F-22D2-440D-8290-CB597FB85C33}"/>
              </a:ext>
            </a:extLst>
          </p:cNvPr>
          <p:cNvSpPr>
            <a:spLocks xmlns:a="http://schemas.openxmlformats.org/drawingml/2006/main" noGrp="1"/>
          </p:cNvSpPr>
          <p:nvPr/>
        </p:nvSpPr>
        <p:spPr>
          <a:xfrm xmlns:a="http://schemas.openxmlformats.org/drawingml/2006/main">
            <a:off x="5695950" y="5048250"/>
            <a:ext cx="5257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The leadership response</a:t>
            </a:r>
          </a:p>
        </p:txBody>
      </p:sp>
      <p:sp>
        <p:nvSpPr>
          <p:cNvPr id="26" name="">
            <a:extLst xmlns:a="http://schemas.openxmlformats.org/drawingml/2006/main">
              <a:ext uri="{FF2B5EF4-FFF2-40B4-BE49-F238E27FC236}">
                <a16:creationId xmlns:a16="http://schemas.microsoft.com/office/drawing/2014/main" id="{56B6A36F-DC08-47A2-85E0-82486ED49E7C}"/>
              </a:ext>
            </a:extLst>
          </p:cNvPr>
          <p:cNvSpPr>
            <a:spLocks xmlns:a="http://schemas.openxmlformats.org/drawingml/2006/main" noGrp="1"/>
          </p:cNvSpPr>
          <p:nvPr/>
        </p:nvSpPr>
        <p:spPr>
          <a:xfrm xmlns:a="http://schemas.openxmlformats.org/drawingml/2006/main">
            <a:off x="5695950" y="5372100"/>
            <a:ext cx="52578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Four practices for fair, reliable, and relevant rewards.</a:t>
            </a:r>
          </a:p>
        </p:txBody>
      </p:sp>
      <p:sp>
        <p:nvSpPr>
          <p:cNvPr id="27" name="">
            <a:extLst xmlns:a="http://schemas.openxmlformats.org/drawingml/2006/main">
              <a:ext uri="{FF2B5EF4-FFF2-40B4-BE49-F238E27FC236}">
                <a16:creationId xmlns:a16="http://schemas.microsoft.com/office/drawing/2014/main" id="{B4E0D67F-2341-4ADE-BC17-1DDDA68121CD}"/>
              </a:ext>
            </a:extLst>
          </p:cNvPr>
          <p:cNvSpPr>
            <a:spLocks xmlns:a="http://schemas.openxmlformats.org/drawingml/2006/main" noGrp="1"/>
          </p:cNvSpPr>
          <p:nvPr/>
        </p:nvSpPr>
        <p:spPr>
          <a:xfrm xmlns:a="http://schemas.openxmlformats.org/drawingml/2006/main">
            <a:off x="533400" y="6000750"/>
            <a:ext cx="7239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1">
                <a:solidFill>
                  <a:srgbClr val="0B2948"/>
                </a:solidFill>
                <a:latin typeface="Arial"/>
                <a:ea typeface="Arial"/>
                <a:cs typeface="Arial"/>
              </a:defRPr>
            </a:pPr>
            <a:r>
              <a:rPr sz="1350" b="1">
                <a:solidFill>
                  <a:srgbClr val="0B2948"/>
                </a:solidFill>
                <a:latin typeface="Arial"/>
                <a:ea typeface="Arial"/>
                <a:cs typeface="Arial"/>
              </a:rPr>
              <a:t>Profile: linkedin.com/in/dr-valentine-ukandu-66485911</a:t>
            </a:r>
          </a:p>
        </p:txBody>
      </p:sp>
      <p:sp>
        <p:nvSpPr>
          <p:cNvPr id="28" name="">
            <a:extLst xmlns:a="http://schemas.openxmlformats.org/drawingml/2006/main">
              <a:ext uri="{FF2B5EF4-FFF2-40B4-BE49-F238E27FC236}">
                <a16:creationId xmlns:a16="http://schemas.microsoft.com/office/drawing/2014/main" id="{3D2E8E25-CEEF-4ECB-A269-64C7B8E97AAF}"/>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DrValentineUkandu.com</a:t>
            </a:r>
          </a:p>
        </p:txBody>
      </p:sp>
      <p:sp>
        <p:nvSpPr>
          <p:cNvPr id="29" name="">
            <a:extLst xmlns:a="http://schemas.openxmlformats.org/drawingml/2006/main">
              <a:ext uri="{FF2B5EF4-FFF2-40B4-BE49-F238E27FC236}">
                <a16:creationId xmlns:a16="http://schemas.microsoft.com/office/drawing/2014/main" id="{9FDE3D53-EAEB-44AB-AE81-59A16652A0C6}"/>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09</a:t>
            </a:r>
          </a:p>
        </p:txBody>
      </p:sp>
    </p:spTree>
    <p:extLst>
      <p:ext uri="{BB962C8B-B14F-4D97-AF65-F5344CB8AC3E}">
        <p14:creationId xmlns:p14="http://schemas.microsoft.com/office/powerpoint/2010/main" val="2119150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00EFE97F-02DC-492F-B508-A85727D56256}"/>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APPLICATION • TEACHING PORTFOLIO</a:t>
            </a:r>
          </a:p>
        </p:txBody>
      </p:sp>
      <p:sp>
        <p:nvSpPr>
          <p:cNvPr id="2" name="">
            <a:extLst xmlns:a="http://schemas.openxmlformats.org/drawingml/2006/main">
              <a:ext uri="{FF2B5EF4-FFF2-40B4-BE49-F238E27FC236}">
                <a16:creationId xmlns:a16="http://schemas.microsoft.com/office/drawing/2014/main" id="{65A9B44A-D448-4B7D-8D52-947B3A791C40}"/>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Turn the research into a compact teaching case</a:t>
            </a:r>
          </a:p>
        </p:txBody>
      </p:sp>
      <p:sp>
        <p:nvSpPr>
          <p:cNvPr id="3" name="">
            <a:extLst xmlns:a="http://schemas.openxmlformats.org/drawingml/2006/main">
              <a:ext uri="{FF2B5EF4-FFF2-40B4-BE49-F238E27FC236}">
                <a16:creationId xmlns:a16="http://schemas.microsoft.com/office/drawing/2014/main" id="{8A7BAB22-DFAC-4F13-A0C5-CE9545ECA92B}"/>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8D0F0F3-6081-4DE6-970D-23B16B7F3E11}"/>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008BDA8B-6EF9-4CA8-8244-931C906DE067}"/>
              </a:ext>
            </a:extLst>
          </p:cNvPr>
          <p:cNvSpPr>
            <a:spLocks xmlns:a="http://schemas.openxmlformats.org/drawingml/2006/main" noGrp="1"/>
          </p:cNvSpPr>
          <p:nvPr/>
        </p:nvSpPr>
        <p:spPr>
          <a:xfrm xmlns:a="http://schemas.openxmlformats.org/drawingml/2006/main">
            <a:off x="533400" y="148590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650" b="0">
                <a:solidFill>
                  <a:srgbClr val="5E6875"/>
                </a:solidFill>
                <a:latin typeface="Arial"/>
                <a:ea typeface="Arial"/>
                <a:cs typeface="Arial"/>
              </a:defRPr>
            </a:pPr>
            <a:r>
              <a:rPr sz="1650" b="0">
                <a:solidFill>
                  <a:srgbClr val="5E6875"/>
                </a:solidFill>
                <a:latin typeface="Arial"/>
                <a:ea typeface="Arial"/>
                <a:cs typeface="Arial"/>
              </a:rPr>
              <a:t>Use in organizational behavior, human resource management, leadership, public management, and research-methods courses.</a:t>
            </a:r>
          </a:p>
        </p:txBody>
      </p:sp>
      <p:sp>
        <p:nvSpPr>
          <p:cNvPr id="6" name="">
            <a:extLst xmlns:a="http://schemas.openxmlformats.org/drawingml/2006/main">
              <a:ext uri="{FF2B5EF4-FFF2-40B4-BE49-F238E27FC236}">
                <a16:creationId xmlns:a16="http://schemas.microsoft.com/office/drawing/2014/main" id="{600EB975-6835-4E6F-8200-889418098497}"/>
              </a:ext>
            </a:extLst>
          </p:cNvPr>
          <p:cNvSpPr>
            <a:spLocks xmlns:a="http://schemas.openxmlformats.org/drawingml/2006/main" noGrp="1"/>
          </p:cNvSpPr>
          <p:nvPr/>
        </p:nvSpPr>
        <p:spPr>
          <a:xfrm xmlns:a="http://schemas.openxmlformats.org/drawingml/2006/main">
            <a:off x="1714500" y="3200400"/>
            <a:ext cx="8715375" cy="28575"/>
          </a:xfrm>
          <a:prstGeom xmlns:a="http://schemas.openxmlformats.org/drawingml/2006/main" prst="rect">
            <a:avLst/>
          </a:prstGeom>
          <a:solidFill xmlns:a="http://schemas.openxmlformats.org/drawingml/2006/main">
            <a:srgbClr val="B8BCC4"/>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4281E52-7BA6-4F2B-8683-87516DFDFDD0}"/>
              </a:ext>
            </a:extLst>
          </p:cNvPr>
          <p:cNvSpPr>
            <a:spLocks xmlns:a="http://schemas.openxmlformats.org/drawingml/2006/main" noGrp="1"/>
          </p:cNvSpPr>
          <p:nvPr/>
        </p:nvSpPr>
        <p:spPr>
          <a:xfrm xmlns:a="http://schemas.openxmlformats.org/drawingml/2006/main">
            <a:off x="1476375" y="2981325"/>
            <a:ext cx="476250" cy="4762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6EF144F-6F95-4E42-B3EC-E8D2B124878B}"/>
              </a:ext>
            </a:extLst>
          </p:cNvPr>
          <p:cNvSpPr>
            <a:spLocks xmlns:a="http://schemas.openxmlformats.org/drawingml/2006/main" noGrp="1"/>
          </p:cNvSpPr>
          <p:nvPr/>
        </p:nvSpPr>
        <p:spPr>
          <a:xfrm xmlns:a="http://schemas.openxmlformats.org/drawingml/2006/main">
            <a:off x="1476375" y="309562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1</a:t>
            </a:r>
          </a:p>
        </p:txBody>
      </p:sp>
      <p:sp>
        <p:nvSpPr>
          <p:cNvPr id="9" name="">
            <a:extLst xmlns:a="http://schemas.openxmlformats.org/drawingml/2006/main">
              <a:ext uri="{FF2B5EF4-FFF2-40B4-BE49-F238E27FC236}">
                <a16:creationId xmlns:a16="http://schemas.microsoft.com/office/drawing/2014/main" id="{2982B706-9C9B-4BBE-BD8F-51D924DA46F9}"/>
              </a:ext>
            </a:extLst>
          </p:cNvPr>
          <p:cNvSpPr>
            <a:spLocks xmlns:a="http://schemas.openxmlformats.org/drawingml/2006/main" noGrp="1"/>
          </p:cNvSpPr>
          <p:nvPr/>
        </p:nvSpPr>
        <p:spPr>
          <a:xfrm xmlns:a="http://schemas.openxmlformats.org/drawingml/2006/main">
            <a:off x="1238250" y="232410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BEFORE CLASS</a:t>
            </a:r>
          </a:p>
        </p:txBody>
      </p:sp>
      <p:sp>
        <p:nvSpPr>
          <p:cNvPr id="10" name="">
            <a:extLst xmlns:a="http://schemas.openxmlformats.org/drawingml/2006/main">
              <a:ext uri="{FF2B5EF4-FFF2-40B4-BE49-F238E27FC236}">
                <a16:creationId xmlns:a16="http://schemas.microsoft.com/office/drawing/2014/main" id="{FEDAB332-18DE-4FDA-8692-9D468C7DF7F1}"/>
              </a:ext>
            </a:extLst>
          </p:cNvPr>
          <p:cNvSpPr>
            <a:spLocks xmlns:a="http://schemas.openxmlformats.org/drawingml/2006/main" noGrp="1"/>
          </p:cNvSpPr>
          <p:nvPr/>
        </p:nvSpPr>
        <p:spPr>
          <a:xfrm xmlns:a="http://schemas.openxmlformats.org/drawingml/2006/main">
            <a:off x="1238250" y="3667125"/>
            <a:ext cx="247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025" b="1">
                <a:solidFill>
                  <a:srgbClr val="0B2948"/>
                </a:solidFill>
                <a:latin typeface="Arial"/>
                <a:ea typeface="Arial"/>
                <a:cs typeface="Arial"/>
              </a:defRPr>
            </a:pPr>
            <a:r>
              <a:rPr sz="2025" b="1">
                <a:solidFill>
                  <a:srgbClr val="0B2948"/>
                </a:solidFill>
                <a:latin typeface="Arial"/>
                <a:ea typeface="Arial"/>
                <a:cs typeface="Arial"/>
              </a:rPr>
              <a:t>Watch</a:t>
            </a:r>
          </a:p>
        </p:txBody>
      </p:sp>
      <p:sp>
        <p:nvSpPr>
          <p:cNvPr id="11" name="">
            <a:extLst xmlns:a="http://schemas.openxmlformats.org/drawingml/2006/main">
              <a:ext uri="{FF2B5EF4-FFF2-40B4-BE49-F238E27FC236}">
                <a16:creationId xmlns:a16="http://schemas.microsoft.com/office/drawing/2014/main" id="{7DB975B6-F787-449D-B328-45D159538384}"/>
              </a:ext>
            </a:extLst>
          </p:cNvPr>
          <p:cNvSpPr>
            <a:spLocks xmlns:a="http://schemas.openxmlformats.org/drawingml/2006/main" noGrp="1"/>
          </p:cNvSpPr>
          <p:nvPr/>
        </p:nvSpPr>
        <p:spPr>
          <a:xfrm xmlns:a="http://schemas.openxmlformats.org/drawingml/2006/main">
            <a:off x="1238250" y="4095750"/>
            <a:ext cx="2571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425" b="0">
                <a:solidFill>
                  <a:srgbClr val="5E6875"/>
                </a:solidFill>
                <a:latin typeface="Arial"/>
                <a:ea typeface="Arial"/>
                <a:cs typeface="Arial"/>
              </a:defRPr>
            </a:pPr>
            <a:r>
              <a:rPr sz="1425" b="0">
                <a:solidFill>
                  <a:srgbClr val="5E6875"/>
                </a:solidFill>
                <a:latin typeface="Arial"/>
                <a:ea typeface="Arial"/>
                <a:cs typeface="Arial"/>
              </a:rPr>
              <a:t>3-minute video + one reflection question</a:t>
            </a:r>
          </a:p>
        </p:txBody>
      </p:sp>
      <p:sp>
        <p:nvSpPr>
          <p:cNvPr id="12" name="">
            <a:extLst xmlns:a="http://schemas.openxmlformats.org/drawingml/2006/main">
              <a:ext uri="{FF2B5EF4-FFF2-40B4-BE49-F238E27FC236}">
                <a16:creationId xmlns:a16="http://schemas.microsoft.com/office/drawing/2014/main" id="{08F734C5-E6FE-40A8-B857-8666F880F752}"/>
              </a:ext>
            </a:extLst>
          </p:cNvPr>
          <p:cNvSpPr>
            <a:spLocks xmlns:a="http://schemas.openxmlformats.org/drawingml/2006/main" noGrp="1"/>
          </p:cNvSpPr>
          <p:nvPr/>
        </p:nvSpPr>
        <p:spPr>
          <a:xfrm xmlns:a="http://schemas.openxmlformats.org/drawingml/2006/main">
            <a:off x="5334000" y="2981325"/>
            <a:ext cx="476250" cy="476250"/>
          </a:xfrm>
          <a:prstGeom xmlns:a="http://schemas.openxmlformats.org/drawingml/2006/main" prst="ellipse">
            <a:avLst/>
          </a:prstGeom>
          <a:solidFill xmlns:a="http://schemas.openxmlformats.org/drawingml/2006/main">
            <a:srgbClr val="D0A63C"/>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7CC78CE9-8096-4F11-8077-D42F3261DC70}"/>
              </a:ext>
            </a:extLst>
          </p:cNvPr>
          <p:cNvSpPr>
            <a:spLocks xmlns:a="http://schemas.openxmlformats.org/drawingml/2006/main" noGrp="1"/>
          </p:cNvSpPr>
          <p:nvPr/>
        </p:nvSpPr>
        <p:spPr>
          <a:xfrm xmlns:a="http://schemas.openxmlformats.org/drawingml/2006/main">
            <a:off x="5334000" y="309562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B26BBD6F-3285-4CBE-BB73-2B07CBAADC69}"/>
              </a:ext>
            </a:extLst>
          </p:cNvPr>
          <p:cNvSpPr>
            <a:spLocks xmlns:a="http://schemas.openxmlformats.org/drawingml/2006/main" noGrp="1"/>
          </p:cNvSpPr>
          <p:nvPr/>
        </p:nvSpPr>
        <p:spPr>
          <a:xfrm xmlns:a="http://schemas.openxmlformats.org/drawingml/2006/main">
            <a:off x="5095875" y="232410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IN CLASS</a:t>
            </a:r>
          </a:p>
        </p:txBody>
      </p:sp>
      <p:sp>
        <p:nvSpPr>
          <p:cNvPr id="15" name="">
            <a:extLst xmlns:a="http://schemas.openxmlformats.org/drawingml/2006/main">
              <a:ext uri="{FF2B5EF4-FFF2-40B4-BE49-F238E27FC236}">
                <a16:creationId xmlns:a16="http://schemas.microsoft.com/office/drawing/2014/main" id="{054B6187-9C3E-4024-B955-B9661F7ECCA8}"/>
              </a:ext>
            </a:extLst>
          </p:cNvPr>
          <p:cNvSpPr>
            <a:spLocks xmlns:a="http://schemas.openxmlformats.org/drawingml/2006/main" noGrp="1"/>
          </p:cNvSpPr>
          <p:nvPr/>
        </p:nvSpPr>
        <p:spPr>
          <a:xfrm xmlns:a="http://schemas.openxmlformats.org/drawingml/2006/main">
            <a:off x="5095875" y="3667125"/>
            <a:ext cx="247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025" b="1">
                <a:solidFill>
                  <a:srgbClr val="0B2948"/>
                </a:solidFill>
                <a:latin typeface="Arial"/>
                <a:ea typeface="Arial"/>
                <a:cs typeface="Arial"/>
              </a:defRPr>
            </a:pPr>
            <a:r>
              <a:rPr sz="2025" b="1">
                <a:solidFill>
                  <a:srgbClr val="0B2948"/>
                </a:solidFill>
                <a:latin typeface="Arial"/>
                <a:ea typeface="Arial"/>
                <a:cs typeface="Arial"/>
              </a:rPr>
              <a:t>Diagnose</a:t>
            </a:r>
          </a:p>
        </p:txBody>
      </p:sp>
      <p:sp>
        <p:nvSpPr>
          <p:cNvPr id="16" name="">
            <a:extLst xmlns:a="http://schemas.openxmlformats.org/drawingml/2006/main">
              <a:ext uri="{FF2B5EF4-FFF2-40B4-BE49-F238E27FC236}">
                <a16:creationId xmlns:a16="http://schemas.microsoft.com/office/drawing/2014/main" id="{7F9E4163-89E8-4341-A6BF-D16983A80D5F}"/>
              </a:ext>
            </a:extLst>
          </p:cNvPr>
          <p:cNvSpPr>
            <a:spLocks xmlns:a="http://schemas.openxmlformats.org/drawingml/2006/main" noGrp="1"/>
          </p:cNvSpPr>
          <p:nvPr/>
        </p:nvSpPr>
        <p:spPr>
          <a:xfrm xmlns:a="http://schemas.openxmlformats.org/drawingml/2006/main">
            <a:off x="5095875" y="4095750"/>
            <a:ext cx="2571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425" b="0">
                <a:solidFill>
                  <a:srgbClr val="5E6875"/>
                </a:solidFill>
                <a:latin typeface="Arial"/>
                <a:ea typeface="Arial"/>
                <a:cs typeface="Arial"/>
              </a:defRPr>
            </a:pPr>
            <a:r>
              <a:rPr sz="1425" b="0">
                <a:solidFill>
                  <a:srgbClr val="5E6875"/>
                </a:solidFill>
                <a:latin typeface="Arial"/>
                <a:ea typeface="Arial"/>
                <a:cs typeface="Arial"/>
              </a:rPr>
              <a:t>Analyze the framework and participant evidence</a:t>
            </a:r>
          </a:p>
        </p:txBody>
      </p:sp>
      <p:sp>
        <p:nvSpPr>
          <p:cNvPr id="17" name="">
            <a:extLst xmlns:a="http://schemas.openxmlformats.org/drawingml/2006/main">
              <a:ext uri="{FF2B5EF4-FFF2-40B4-BE49-F238E27FC236}">
                <a16:creationId xmlns:a16="http://schemas.microsoft.com/office/drawing/2014/main" id="{197F63CE-BAF4-45AD-99EE-0FE3803D4A7C}"/>
              </a:ext>
            </a:extLst>
          </p:cNvPr>
          <p:cNvSpPr>
            <a:spLocks xmlns:a="http://schemas.openxmlformats.org/drawingml/2006/main" noGrp="1"/>
          </p:cNvSpPr>
          <p:nvPr/>
        </p:nvSpPr>
        <p:spPr>
          <a:xfrm xmlns:a="http://schemas.openxmlformats.org/drawingml/2006/main">
            <a:off x="9191625" y="2981325"/>
            <a:ext cx="476250" cy="47625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7CB7BEF-2401-47C4-95C1-84F949C58BF6}"/>
              </a:ext>
            </a:extLst>
          </p:cNvPr>
          <p:cNvSpPr>
            <a:spLocks xmlns:a="http://schemas.openxmlformats.org/drawingml/2006/main" noGrp="1"/>
          </p:cNvSpPr>
          <p:nvPr/>
        </p:nvSpPr>
        <p:spPr>
          <a:xfrm xmlns:a="http://schemas.openxmlformats.org/drawingml/2006/main">
            <a:off x="9191625" y="309562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3</a:t>
            </a:r>
          </a:p>
        </p:txBody>
      </p:sp>
      <p:sp>
        <p:nvSpPr>
          <p:cNvPr id="19" name="">
            <a:extLst xmlns:a="http://schemas.openxmlformats.org/drawingml/2006/main">
              <a:ext uri="{FF2B5EF4-FFF2-40B4-BE49-F238E27FC236}">
                <a16:creationId xmlns:a16="http://schemas.microsoft.com/office/drawing/2014/main" id="{491BADE3-503D-4F6E-9AE2-D9C53B30D071}"/>
              </a:ext>
            </a:extLst>
          </p:cNvPr>
          <p:cNvSpPr>
            <a:spLocks xmlns:a="http://schemas.openxmlformats.org/drawingml/2006/main" noGrp="1"/>
          </p:cNvSpPr>
          <p:nvPr/>
        </p:nvSpPr>
        <p:spPr>
          <a:xfrm xmlns:a="http://schemas.openxmlformats.org/drawingml/2006/main">
            <a:off x="8953500" y="232410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AFTER CLASS</a:t>
            </a:r>
          </a:p>
        </p:txBody>
      </p:sp>
      <p:sp>
        <p:nvSpPr>
          <p:cNvPr id="20" name="">
            <a:extLst xmlns:a="http://schemas.openxmlformats.org/drawingml/2006/main">
              <a:ext uri="{FF2B5EF4-FFF2-40B4-BE49-F238E27FC236}">
                <a16:creationId xmlns:a16="http://schemas.microsoft.com/office/drawing/2014/main" id="{75330363-14DF-4796-AFF5-FE440E6DAC63}"/>
              </a:ext>
            </a:extLst>
          </p:cNvPr>
          <p:cNvSpPr>
            <a:spLocks xmlns:a="http://schemas.openxmlformats.org/drawingml/2006/main" noGrp="1"/>
          </p:cNvSpPr>
          <p:nvPr/>
        </p:nvSpPr>
        <p:spPr>
          <a:xfrm xmlns:a="http://schemas.openxmlformats.org/drawingml/2006/main">
            <a:off x="8953500" y="3667125"/>
            <a:ext cx="247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025" b="1">
                <a:solidFill>
                  <a:srgbClr val="0B2948"/>
                </a:solidFill>
                <a:latin typeface="Arial"/>
                <a:ea typeface="Arial"/>
                <a:cs typeface="Arial"/>
              </a:defRPr>
            </a:pPr>
            <a:r>
              <a:rPr sz="2025" b="1">
                <a:solidFill>
                  <a:srgbClr val="0B2948"/>
                </a:solidFill>
                <a:latin typeface="Arial"/>
                <a:ea typeface="Arial"/>
                <a:cs typeface="Arial"/>
              </a:rPr>
              <a:t>Design</a:t>
            </a:r>
          </a:p>
        </p:txBody>
      </p:sp>
      <p:sp>
        <p:nvSpPr>
          <p:cNvPr id="21" name="">
            <a:extLst xmlns:a="http://schemas.openxmlformats.org/drawingml/2006/main">
              <a:ext uri="{FF2B5EF4-FFF2-40B4-BE49-F238E27FC236}">
                <a16:creationId xmlns:a16="http://schemas.microsoft.com/office/drawing/2014/main" id="{043B37C0-6F32-48C3-8F0A-998E12772EC2}"/>
              </a:ext>
            </a:extLst>
          </p:cNvPr>
          <p:cNvSpPr>
            <a:spLocks xmlns:a="http://schemas.openxmlformats.org/drawingml/2006/main" noGrp="1"/>
          </p:cNvSpPr>
          <p:nvPr/>
        </p:nvSpPr>
        <p:spPr>
          <a:xfrm xmlns:a="http://schemas.openxmlformats.org/drawingml/2006/main">
            <a:off x="8953500" y="4095750"/>
            <a:ext cx="2571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425" b="0">
                <a:solidFill>
                  <a:srgbClr val="5E6875"/>
                </a:solidFill>
                <a:latin typeface="Arial"/>
                <a:ea typeface="Arial"/>
                <a:cs typeface="Arial"/>
              </a:defRPr>
            </a:pPr>
            <a:r>
              <a:rPr sz="1425" b="0">
                <a:solidFill>
                  <a:srgbClr val="5E6875"/>
                </a:solidFill>
                <a:latin typeface="Arial"/>
                <a:ea typeface="Arial"/>
                <a:cs typeface="Arial"/>
              </a:rPr>
              <a:t>Propose a fair, credible reward system</a:t>
            </a:r>
          </a:p>
        </p:txBody>
      </p:sp>
      <p:sp>
        <p:nvSpPr>
          <p:cNvPr id="22" name="">
            <a:extLst xmlns:a="http://schemas.openxmlformats.org/drawingml/2006/main">
              <a:ext uri="{FF2B5EF4-FFF2-40B4-BE49-F238E27FC236}">
                <a16:creationId xmlns:a16="http://schemas.microsoft.com/office/drawing/2014/main" id="{82AC7E3C-DE8C-4866-BB35-14CA6FF87DA6}"/>
              </a:ext>
            </a:extLst>
          </p:cNvPr>
          <p:cNvSpPr>
            <a:spLocks xmlns:a="http://schemas.openxmlformats.org/drawingml/2006/main" noGrp="1"/>
          </p:cNvSpPr>
          <p:nvPr/>
        </p:nvSpPr>
        <p:spPr>
          <a:xfrm xmlns:a="http://schemas.openxmlformats.org/drawingml/2006/main">
            <a:off x="533400" y="5238750"/>
            <a:ext cx="11125200" cy="781050"/>
          </a:xfrm>
          <a:prstGeom xmlns:a="http://schemas.openxmlformats.org/drawingml/2006/main" prst="rect">
            <a:avLst/>
          </a:prstGeom>
          <a:solidFill xmlns:a="http://schemas.openxmlformats.org/drawingml/2006/main">
            <a:srgbClr val="D0EDFA"/>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7687FF2-6F19-4CCD-B520-78F17F94CDFE}"/>
              </a:ext>
            </a:extLst>
          </p:cNvPr>
          <p:cNvSpPr>
            <a:spLocks xmlns:a="http://schemas.openxmlformats.org/drawingml/2006/main" noGrp="1"/>
          </p:cNvSpPr>
          <p:nvPr/>
        </p:nvSpPr>
        <p:spPr>
          <a:xfrm xmlns:a="http://schemas.openxmlformats.org/drawingml/2006/main">
            <a:off x="781050" y="54673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500" b="1">
                <a:solidFill>
                  <a:srgbClr val="0B2948"/>
                </a:solidFill>
                <a:latin typeface="Arial"/>
                <a:ea typeface="Arial"/>
                <a:cs typeface="Arial"/>
              </a:defRPr>
            </a:pPr>
            <a:r>
              <a:rPr sz="1500" b="1">
                <a:solidFill>
                  <a:srgbClr val="0B2948"/>
                </a:solidFill>
                <a:latin typeface="Arial"/>
                <a:ea typeface="Arial"/>
                <a:cs typeface="Arial"/>
              </a:rPr>
              <a:t>Learning outcomes</a:t>
            </a:r>
          </a:p>
        </p:txBody>
      </p:sp>
      <p:sp>
        <p:nvSpPr>
          <p:cNvPr id="24" name="">
            <a:extLst xmlns:a="http://schemas.openxmlformats.org/drawingml/2006/main">
              <a:ext uri="{FF2B5EF4-FFF2-40B4-BE49-F238E27FC236}">
                <a16:creationId xmlns:a16="http://schemas.microsoft.com/office/drawing/2014/main" id="{E09D94DB-A380-40DD-BD8A-F97ADEBFA7A5}"/>
              </a:ext>
            </a:extLst>
          </p:cNvPr>
          <p:cNvSpPr>
            <a:spLocks xmlns:a="http://schemas.openxmlformats.org/drawingml/2006/main" noGrp="1"/>
          </p:cNvSpPr>
          <p:nvPr/>
        </p:nvSpPr>
        <p:spPr>
          <a:xfrm xmlns:a="http://schemas.openxmlformats.org/drawingml/2006/main">
            <a:off x="2857500" y="5429250"/>
            <a:ext cx="8382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650" b="1">
                <a:solidFill>
                  <a:srgbClr val="0B2948"/>
                </a:solidFill>
                <a:latin typeface="Arial"/>
                <a:ea typeface="Arial"/>
                <a:cs typeface="Arial"/>
              </a:defRPr>
            </a:pPr>
            <a:r>
              <a:rPr sz="1650" b="1">
                <a:solidFill>
                  <a:srgbClr val="0B2948"/>
                </a:solidFill>
                <a:latin typeface="Arial"/>
                <a:ea typeface="Arial"/>
                <a:cs typeface="Arial"/>
              </a:rPr>
              <a:t>Apply Vroom and LMX  •  Diagnose reward inequity  •  Design implementation controls</a:t>
            </a:r>
          </a:p>
        </p:txBody>
      </p:sp>
      <p:sp>
        <p:nvSpPr>
          <p:cNvPr id="25" name="">
            <a:extLst xmlns:a="http://schemas.openxmlformats.org/drawingml/2006/main">
              <a:ext uri="{FF2B5EF4-FFF2-40B4-BE49-F238E27FC236}">
                <a16:creationId xmlns:a16="http://schemas.microsoft.com/office/drawing/2014/main" id="{48478B8D-45E1-4427-9113-E453F27908E6}"/>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DrValentineUkandu.com</a:t>
            </a:r>
          </a:p>
        </p:txBody>
      </p:sp>
      <p:sp>
        <p:nvSpPr>
          <p:cNvPr id="26" name="">
            <a:extLst xmlns:a="http://schemas.openxmlformats.org/drawingml/2006/main">
              <a:ext uri="{FF2B5EF4-FFF2-40B4-BE49-F238E27FC236}">
                <a16:creationId xmlns:a16="http://schemas.microsoft.com/office/drawing/2014/main" id="{615B3C24-A376-4D0C-8946-21564D8106DB}"/>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10</a:t>
            </a:r>
          </a:p>
        </p:txBody>
      </p:sp>
    </p:spTree>
    <p:extLst>
      <p:ext uri="{BB962C8B-B14F-4D97-AF65-F5344CB8AC3E}">
        <p14:creationId xmlns:p14="http://schemas.microsoft.com/office/powerpoint/2010/main" val="60548666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A5C2E3CE-066C-4076-8102-87247B5A6C2F}"/>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APPLICATION • SPEAKING ENGAGEMENTS</a:t>
            </a:r>
          </a:p>
        </p:txBody>
      </p:sp>
      <p:sp>
        <p:nvSpPr>
          <p:cNvPr id="2" name="">
            <a:extLst xmlns:a="http://schemas.openxmlformats.org/drawingml/2006/main">
              <a:ext uri="{FF2B5EF4-FFF2-40B4-BE49-F238E27FC236}">
                <a16:creationId xmlns:a16="http://schemas.microsoft.com/office/drawing/2014/main" id="{D275FFFD-C7AF-46F6-A850-10CB7849801D}"/>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A signature talk can scale from keynote to working session</a:t>
            </a:r>
          </a:p>
        </p:txBody>
      </p:sp>
      <p:sp>
        <p:nvSpPr>
          <p:cNvPr id="3" name="">
            <a:extLst xmlns:a="http://schemas.openxmlformats.org/drawingml/2006/main">
              <a:ext uri="{FF2B5EF4-FFF2-40B4-BE49-F238E27FC236}">
                <a16:creationId xmlns:a16="http://schemas.microsoft.com/office/drawing/2014/main" id="{47EA1054-ED8A-46FC-A76F-AD31D6DB3ADC}"/>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88BC6DF-F184-4F9A-9F1B-54C2638A954E}"/>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DDFD2EB6-AD1E-4B9D-B2B6-1F1A006A5C82}"/>
              </a:ext>
            </a:extLst>
          </p:cNvPr>
          <p:cNvSpPr>
            <a:spLocks xmlns:a="http://schemas.openxmlformats.org/drawingml/2006/main" noGrp="1"/>
          </p:cNvSpPr>
          <p:nvPr/>
        </p:nvSpPr>
        <p:spPr>
          <a:xfrm xmlns:a="http://schemas.openxmlformats.org/drawingml/2006/main">
            <a:off x="533400" y="1619250"/>
            <a:ext cx="11125200" cy="1238250"/>
          </a:xfrm>
          <a:prstGeom xmlns:a="http://schemas.openxmlformats.org/drawingml/2006/main" prst="rect">
            <a:avLst/>
          </a:prstGeom>
          <a:solidFill xmlns:a="http://schemas.openxmlformats.org/drawingml/2006/main">
            <a:srgbClr val="0B294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98B64A1-80AB-4BA1-9F1D-AEC846AD4F83}"/>
              </a:ext>
            </a:extLst>
          </p:cNvPr>
          <p:cNvSpPr>
            <a:spLocks xmlns:a="http://schemas.openxmlformats.org/drawingml/2006/main" noGrp="1"/>
          </p:cNvSpPr>
          <p:nvPr/>
        </p:nvSpPr>
        <p:spPr>
          <a:xfrm xmlns:a="http://schemas.openxmlformats.org/drawingml/2006/main">
            <a:off x="838200" y="1857375"/>
            <a:ext cx="3714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1">
                <a:solidFill>
                  <a:srgbClr val="D0A63C"/>
                </a:solidFill>
                <a:latin typeface="Arial"/>
                <a:ea typeface="Arial"/>
                <a:cs typeface="Arial"/>
              </a:defRPr>
            </a:pPr>
            <a:r>
              <a:rPr sz="1275" b="1">
                <a:solidFill>
                  <a:srgbClr val="D0A63C"/>
                </a:solidFill>
                <a:latin typeface="Arial"/>
                <a:ea typeface="Arial"/>
                <a:cs typeface="Arial"/>
              </a:rPr>
              <a:t>WHEN REWARDS FAIL</a:t>
            </a:r>
          </a:p>
        </p:txBody>
      </p:sp>
      <p:sp>
        <p:nvSpPr>
          <p:cNvPr id="7" name="">
            <a:extLst xmlns:a="http://schemas.openxmlformats.org/drawingml/2006/main">
              <a:ext uri="{FF2B5EF4-FFF2-40B4-BE49-F238E27FC236}">
                <a16:creationId xmlns:a16="http://schemas.microsoft.com/office/drawing/2014/main" id="{66E6B6E1-2CBB-4CFF-A73B-116497DCEB0B}"/>
              </a:ext>
            </a:extLst>
          </p:cNvPr>
          <p:cNvSpPr>
            <a:spLocks xmlns:a="http://schemas.openxmlformats.org/drawingml/2006/main" noGrp="1"/>
          </p:cNvSpPr>
          <p:nvPr/>
        </p:nvSpPr>
        <p:spPr>
          <a:xfrm xmlns:a="http://schemas.openxmlformats.org/drawingml/2006/main">
            <a:off x="838200" y="2238375"/>
            <a:ext cx="9620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625" b="1">
                <a:solidFill>
                  <a:srgbClr val="FFFFFF"/>
                </a:solidFill>
                <a:latin typeface="Arial"/>
                <a:ea typeface="Arial"/>
                <a:cs typeface="Arial"/>
              </a:defRPr>
            </a:pPr>
            <a:r>
              <a:rPr sz="2625" b="1">
                <a:solidFill>
                  <a:srgbClr val="FFFFFF"/>
                </a:solidFill>
                <a:latin typeface="Arial"/>
                <a:ea typeface="Arial"/>
                <a:cs typeface="Arial"/>
              </a:rPr>
              <a:t>What leaders miss in hard-to-staff workplaces</a:t>
            </a:r>
          </a:p>
        </p:txBody>
      </p:sp>
      <p:sp>
        <p:nvSpPr>
          <p:cNvPr id="8" name="">
            <a:extLst xmlns:a="http://schemas.openxmlformats.org/drawingml/2006/main">
              <a:ext uri="{FF2B5EF4-FFF2-40B4-BE49-F238E27FC236}">
                <a16:creationId xmlns:a16="http://schemas.microsoft.com/office/drawing/2014/main" id="{11965610-1046-464D-9D7D-C20CDDA86520}"/>
              </a:ext>
            </a:extLst>
          </p:cNvPr>
          <p:cNvSpPr>
            <a:spLocks xmlns:a="http://schemas.openxmlformats.org/drawingml/2006/main" noGrp="1"/>
          </p:cNvSpPr>
          <p:nvPr/>
        </p:nvSpPr>
        <p:spPr>
          <a:xfrm xmlns:a="http://schemas.openxmlformats.org/drawingml/2006/main">
            <a:off x="1381125" y="3905250"/>
            <a:ext cx="9334500" cy="28575"/>
          </a:xfrm>
          <a:prstGeom xmlns:a="http://schemas.openxmlformats.org/drawingml/2006/main" prst="rect">
            <a:avLst/>
          </a:prstGeom>
          <a:solidFill xmlns:a="http://schemas.openxmlformats.org/drawingml/2006/main">
            <a:srgbClr val="B8BCC4"/>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0173B312-32AD-4108-965B-188704ED622C}"/>
              </a:ext>
            </a:extLst>
          </p:cNvPr>
          <p:cNvSpPr>
            <a:spLocks xmlns:a="http://schemas.openxmlformats.org/drawingml/2006/main" noGrp="1"/>
          </p:cNvSpPr>
          <p:nvPr/>
        </p:nvSpPr>
        <p:spPr>
          <a:xfrm xmlns:a="http://schemas.openxmlformats.org/drawingml/2006/main">
            <a:off x="1190625" y="3676650"/>
            <a:ext cx="457200" cy="45720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9F554D-E41F-445E-9E31-3FF4BA94A5E9}"/>
              </a:ext>
            </a:extLst>
          </p:cNvPr>
          <p:cNvSpPr>
            <a:spLocks xmlns:a="http://schemas.openxmlformats.org/drawingml/2006/main" noGrp="1"/>
          </p:cNvSpPr>
          <p:nvPr/>
        </p:nvSpPr>
        <p:spPr>
          <a:xfrm xmlns:a="http://schemas.openxmlformats.org/drawingml/2006/main">
            <a:off x="1190625" y="37909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1</a:t>
            </a:r>
          </a:p>
        </p:txBody>
      </p:sp>
      <p:sp>
        <p:nvSpPr>
          <p:cNvPr id="11" name="">
            <a:extLst xmlns:a="http://schemas.openxmlformats.org/drawingml/2006/main">
              <a:ext uri="{FF2B5EF4-FFF2-40B4-BE49-F238E27FC236}">
                <a16:creationId xmlns:a16="http://schemas.microsoft.com/office/drawing/2014/main" id="{040A54AA-341B-440B-BD70-6DA481C47649}"/>
              </a:ext>
            </a:extLst>
          </p:cNvPr>
          <p:cNvSpPr>
            <a:spLocks xmlns:a="http://schemas.openxmlformats.org/drawingml/2006/main" noGrp="1"/>
          </p:cNvSpPr>
          <p:nvPr/>
        </p:nvSpPr>
        <p:spPr>
          <a:xfrm xmlns:a="http://schemas.openxmlformats.org/drawingml/2006/main">
            <a:off x="1095375" y="314325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15 MIN</a:t>
            </a:r>
          </a:p>
        </p:txBody>
      </p:sp>
      <p:sp>
        <p:nvSpPr>
          <p:cNvPr id="12" name="">
            <a:extLst xmlns:a="http://schemas.openxmlformats.org/drawingml/2006/main">
              <a:ext uri="{FF2B5EF4-FFF2-40B4-BE49-F238E27FC236}">
                <a16:creationId xmlns:a16="http://schemas.microsoft.com/office/drawing/2014/main" id="{2F0EA9E4-29AC-451B-8D15-7B2013FA3AEC}"/>
              </a:ext>
            </a:extLst>
          </p:cNvPr>
          <p:cNvSpPr>
            <a:spLocks xmlns:a="http://schemas.openxmlformats.org/drawingml/2006/main" noGrp="1"/>
          </p:cNvSpPr>
          <p:nvPr/>
        </p:nvSpPr>
        <p:spPr>
          <a:xfrm xmlns:a="http://schemas.openxmlformats.org/drawingml/2006/main">
            <a:off x="1095375" y="438150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800" b="1">
                <a:solidFill>
                  <a:srgbClr val="0B2948"/>
                </a:solidFill>
                <a:latin typeface="Arial"/>
                <a:ea typeface="Arial"/>
                <a:cs typeface="Arial"/>
              </a:defRPr>
            </a:pPr>
            <a:r>
              <a:rPr sz="1800" b="1">
                <a:solidFill>
                  <a:srgbClr val="0B2948"/>
                </a:solidFill>
                <a:latin typeface="Arial"/>
                <a:ea typeface="Arial"/>
                <a:cs typeface="Arial"/>
              </a:rPr>
              <a:t>Executive keynote</a:t>
            </a:r>
          </a:p>
        </p:txBody>
      </p:sp>
      <p:sp>
        <p:nvSpPr>
          <p:cNvPr id="13" name="">
            <a:extLst xmlns:a="http://schemas.openxmlformats.org/drawingml/2006/main">
              <a:ext uri="{FF2B5EF4-FFF2-40B4-BE49-F238E27FC236}">
                <a16:creationId xmlns:a16="http://schemas.microsoft.com/office/drawing/2014/main" id="{6FE4545D-A09F-442A-B1E2-5EBD9E98C0C9}"/>
              </a:ext>
            </a:extLst>
          </p:cNvPr>
          <p:cNvSpPr>
            <a:spLocks xmlns:a="http://schemas.openxmlformats.org/drawingml/2006/main" noGrp="1"/>
          </p:cNvSpPr>
          <p:nvPr/>
        </p:nvSpPr>
        <p:spPr>
          <a:xfrm xmlns:a="http://schemas.openxmlformats.org/drawingml/2006/main">
            <a:off x="1095375" y="4810125"/>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E6875"/>
                </a:solidFill>
                <a:latin typeface="Arial"/>
                <a:ea typeface="Arial"/>
                <a:cs typeface="Arial"/>
              </a:defRPr>
            </a:pPr>
            <a:r>
              <a:rPr sz="1350" b="0">
                <a:solidFill>
                  <a:srgbClr val="5E6875"/>
                </a:solidFill>
                <a:latin typeface="Arial"/>
                <a:ea typeface="Arial"/>
                <a:cs typeface="Arial"/>
              </a:rPr>
              <a:t>One finding, one framework, four actions</a:t>
            </a:r>
          </a:p>
        </p:txBody>
      </p:sp>
      <p:sp>
        <p:nvSpPr>
          <p:cNvPr id="14" name="">
            <a:extLst xmlns:a="http://schemas.openxmlformats.org/drawingml/2006/main">
              <a:ext uri="{FF2B5EF4-FFF2-40B4-BE49-F238E27FC236}">
                <a16:creationId xmlns:a16="http://schemas.microsoft.com/office/drawing/2014/main" id="{4525FDB9-B12C-441F-B16C-20B006DA1F51}"/>
              </a:ext>
            </a:extLst>
          </p:cNvPr>
          <p:cNvSpPr>
            <a:spLocks xmlns:a="http://schemas.openxmlformats.org/drawingml/2006/main" noGrp="1"/>
          </p:cNvSpPr>
          <p:nvPr/>
        </p:nvSpPr>
        <p:spPr>
          <a:xfrm xmlns:a="http://schemas.openxmlformats.org/drawingml/2006/main">
            <a:off x="5095875" y="3676650"/>
            <a:ext cx="457200" cy="457200"/>
          </a:xfrm>
          <a:prstGeom xmlns:a="http://schemas.openxmlformats.org/drawingml/2006/main" prst="ellipse">
            <a:avLst/>
          </a:prstGeom>
          <a:solidFill xmlns:a="http://schemas.openxmlformats.org/drawingml/2006/main">
            <a:srgbClr val="3D8DF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AE812F7-704B-40A6-A190-DB7365983C73}"/>
              </a:ext>
            </a:extLst>
          </p:cNvPr>
          <p:cNvSpPr>
            <a:spLocks xmlns:a="http://schemas.openxmlformats.org/drawingml/2006/main" noGrp="1"/>
          </p:cNvSpPr>
          <p:nvPr/>
        </p:nvSpPr>
        <p:spPr>
          <a:xfrm xmlns:a="http://schemas.openxmlformats.org/drawingml/2006/main">
            <a:off x="5095875" y="37909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2</a:t>
            </a:r>
          </a:p>
        </p:txBody>
      </p:sp>
      <p:sp>
        <p:nvSpPr>
          <p:cNvPr id="16" name="">
            <a:extLst xmlns:a="http://schemas.openxmlformats.org/drawingml/2006/main">
              <a:ext uri="{FF2B5EF4-FFF2-40B4-BE49-F238E27FC236}">
                <a16:creationId xmlns:a16="http://schemas.microsoft.com/office/drawing/2014/main" id="{F5E687BF-A927-4176-9E64-9B1C25C293D0}"/>
              </a:ext>
            </a:extLst>
          </p:cNvPr>
          <p:cNvSpPr>
            <a:spLocks xmlns:a="http://schemas.openxmlformats.org/drawingml/2006/main" noGrp="1"/>
          </p:cNvSpPr>
          <p:nvPr/>
        </p:nvSpPr>
        <p:spPr>
          <a:xfrm xmlns:a="http://schemas.openxmlformats.org/drawingml/2006/main">
            <a:off x="5000625" y="314325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30 MIN</a:t>
            </a:r>
          </a:p>
        </p:txBody>
      </p:sp>
      <p:sp>
        <p:nvSpPr>
          <p:cNvPr id="17" name="">
            <a:extLst xmlns:a="http://schemas.openxmlformats.org/drawingml/2006/main">
              <a:ext uri="{FF2B5EF4-FFF2-40B4-BE49-F238E27FC236}">
                <a16:creationId xmlns:a16="http://schemas.microsoft.com/office/drawing/2014/main" id="{3EE44D42-7DF0-48EE-8027-1208552DEB7F}"/>
              </a:ext>
            </a:extLst>
          </p:cNvPr>
          <p:cNvSpPr>
            <a:spLocks xmlns:a="http://schemas.openxmlformats.org/drawingml/2006/main" noGrp="1"/>
          </p:cNvSpPr>
          <p:nvPr/>
        </p:nvSpPr>
        <p:spPr>
          <a:xfrm xmlns:a="http://schemas.openxmlformats.org/drawingml/2006/main">
            <a:off x="5000625" y="438150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800" b="1">
                <a:solidFill>
                  <a:srgbClr val="0B2948"/>
                </a:solidFill>
                <a:latin typeface="Arial"/>
                <a:ea typeface="Arial"/>
                <a:cs typeface="Arial"/>
              </a:defRPr>
            </a:pPr>
            <a:r>
              <a:rPr sz="1800" b="1">
                <a:solidFill>
                  <a:srgbClr val="0B2948"/>
                </a:solidFill>
                <a:latin typeface="Arial"/>
                <a:ea typeface="Arial"/>
                <a:cs typeface="Arial"/>
              </a:rPr>
              <a:t>Research briefing</a:t>
            </a:r>
          </a:p>
        </p:txBody>
      </p:sp>
      <p:sp>
        <p:nvSpPr>
          <p:cNvPr id="18" name="">
            <a:extLst xmlns:a="http://schemas.openxmlformats.org/drawingml/2006/main">
              <a:ext uri="{FF2B5EF4-FFF2-40B4-BE49-F238E27FC236}">
                <a16:creationId xmlns:a16="http://schemas.microsoft.com/office/drawing/2014/main" id="{56AFD3A6-5613-47E0-9D64-3D84A4543BC8}"/>
              </a:ext>
            </a:extLst>
          </p:cNvPr>
          <p:cNvSpPr>
            <a:spLocks xmlns:a="http://schemas.openxmlformats.org/drawingml/2006/main" noGrp="1"/>
          </p:cNvSpPr>
          <p:nvPr/>
        </p:nvSpPr>
        <p:spPr>
          <a:xfrm xmlns:a="http://schemas.openxmlformats.org/drawingml/2006/main">
            <a:off x="5000625" y="4810125"/>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E6875"/>
                </a:solidFill>
                <a:latin typeface="Arial"/>
                <a:ea typeface="Arial"/>
                <a:cs typeface="Arial"/>
              </a:defRPr>
            </a:pPr>
            <a:r>
              <a:rPr sz="1350" b="0">
                <a:solidFill>
                  <a:srgbClr val="5E6875"/>
                </a:solidFill>
                <a:latin typeface="Arial"/>
                <a:ea typeface="Arial"/>
                <a:cs typeface="Arial"/>
              </a:rPr>
              <a:t>Evidence, sector implications, Q&amp;A</a:t>
            </a:r>
          </a:p>
        </p:txBody>
      </p:sp>
      <p:sp>
        <p:nvSpPr>
          <p:cNvPr id="19" name="">
            <a:extLst xmlns:a="http://schemas.openxmlformats.org/drawingml/2006/main">
              <a:ext uri="{FF2B5EF4-FFF2-40B4-BE49-F238E27FC236}">
                <a16:creationId xmlns:a16="http://schemas.microsoft.com/office/drawing/2014/main" id="{B699D0F8-8BCB-4557-A17F-08FB6D04531B}"/>
              </a:ext>
            </a:extLst>
          </p:cNvPr>
          <p:cNvSpPr>
            <a:spLocks xmlns:a="http://schemas.openxmlformats.org/drawingml/2006/main" noGrp="1"/>
          </p:cNvSpPr>
          <p:nvPr/>
        </p:nvSpPr>
        <p:spPr>
          <a:xfrm xmlns:a="http://schemas.openxmlformats.org/drawingml/2006/main">
            <a:off x="9001125" y="3676650"/>
            <a:ext cx="457200" cy="457200"/>
          </a:xfrm>
          <a:prstGeom xmlns:a="http://schemas.openxmlformats.org/drawingml/2006/main" prst="ellipse">
            <a:avLst/>
          </a:prstGeom>
          <a:solidFill xmlns:a="http://schemas.openxmlformats.org/drawingml/2006/main">
            <a:srgbClr val="D0A63C"/>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2057ACE3-076E-4B70-9F5B-BB13CDAA7A90}"/>
              </a:ext>
            </a:extLst>
          </p:cNvPr>
          <p:cNvSpPr>
            <a:spLocks xmlns:a="http://schemas.openxmlformats.org/drawingml/2006/main" noGrp="1"/>
          </p:cNvSpPr>
          <p:nvPr/>
        </p:nvSpPr>
        <p:spPr>
          <a:xfrm xmlns:a="http://schemas.openxmlformats.org/drawingml/2006/main">
            <a:off x="9001125" y="37909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3</a:t>
            </a:r>
          </a:p>
        </p:txBody>
      </p:sp>
      <p:sp>
        <p:nvSpPr>
          <p:cNvPr id="21" name="">
            <a:extLst xmlns:a="http://schemas.openxmlformats.org/drawingml/2006/main">
              <a:ext uri="{FF2B5EF4-FFF2-40B4-BE49-F238E27FC236}">
                <a16:creationId xmlns:a16="http://schemas.microsoft.com/office/drawing/2014/main" id="{62700322-5E64-442E-BC8B-43EB6031FB6F}"/>
              </a:ext>
            </a:extLst>
          </p:cNvPr>
          <p:cNvSpPr>
            <a:spLocks xmlns:a="http://schemas.openxmlformats.org/drawingml/2006/main" noGrp="1"/>
          </p:cNvSpPr>
          <p:nvPr/>
        </p:nvSpPr>
        <p:spPr>
          <a:xfrm xmlns:a="http://schemas.openxmlformats.org/drawingml/2006/main">
            <a:off x="8905875" y="314325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45–60 MIN</a:t>
            </a:r>
          </a:p>
        </p:txBody>
      </p:sp>
      <p:sp>
        <p:nvSpPr>
          <p:cNvPr id="22" name="">
            <a:extLst xmlns:a="http://schemas.openxmlformats.org/drawingml/2006/main">
              <a:ext uri="{FF2B5EF4-FFF2-40B4-BE49-F238E27FC236}">
                <a16:creationId xmlns:a16="http://schemas.microsoft.com/office/drawing/2014/main" id="{BBC90694-0E03-48C7-970D-B1975E61CE0D}"/>
              </a:ext>
            </a:extLst>
          </p:cNvPr>
          <p:cNvSpPr>
            <a:spLocks xmlns:a="http://schemas.openxmlformats.org/drawingml/2006/main" noGrp="1"/>
          </p:cNvSpPr>
          <p:nvPr/>
        </p:nvSpPr>
        <p:spPr>
          <a:xfrm xmlns:a="http://schemas.openxmlformats.org/drawingml/2006/main">
            <a:off x="8905875" y="4381500"/>
            <a:ext cx="257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800" b="1">
                <a:solidFill>
                  <a:srgbClr val="0B2948"/>
                </a:solidFill>
                <a:latin typeface="Arial"/>
                <a:ea typeface="Arial"/>
                <a:cs typeface="Arial"/>
              </a:defRPr>
            </a:pPr>
            <a:r>
              <a:rPr sz="1800" b="1">
                <a:solidFill>
                  <a:srgbClr val="0B2948"/>
                </a:solidFill>
                <a:latin typeface="Arial"/>
                <a:ea typeface="Arial"/>
                <a:cs typeface="Arial"/>
              </a:rPr>
              <a:t>Leadership workshop</a:t>
            </a:r>
          </a:p>
        </p:txBody>
      </p:sp>
      <p:sp>
        <p:nvSpPr>
          <p:cNvPr id="23" name="">
            <a:extLst xmlns:a="http://schemas.openxmlformats.org/drawingml/2006/main">
              <a:ext uri="{FF2B5EF4-FFF2-40B4-BE49-F238E27FC236}">
                <a16:creationId xmlns:a16="http://schemas.microsoft.com/office/drawing/2014/main" id="{8BCF83D6-6C0A-4447-AE6D-4267D4860079}"/>
              </a:ext>
            </a:extLst>
          </p:cNvPr>
          <p:cNvSpPr>
            <a:spLocks xmlns:a="http://schemas.openxmlformats.org/drawingml/2006/main" noGrp="1"/>
          </p:cNvSpPr>
          <p:nvPr/>
        </p:nvSpPr>
        <p:spPr>
          <a:xfrm xmlns:a="http://schemas.openxmlformats.org/drawingml/2006/main">
            <a:off x="8905875" y="4810125"/>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5E6875"/>
                </a:solidFill>
                <a:latin typeface="Arial"/>
                <a:ea typeface="Arial"/>
                <a:cs typeface="Arial"/>
              </a:defRPr>
            </a:pPr>
            <a:r>
              <a:rPr sz="1350" b="0">
                <a:solidFill>
                  <a:srgbClr val="5E6875"/>
                </a:solidFill>
                <a:latin typeface="Arial"/>
                <a:ea typeface="Arial"/>
                <a:cs typeface="Arial"/>
              </a:rPr>
              <a:t>Diagnostic exercise + redesign plan</a:t>
            </a:r>
          </a:p>
        </p:txBody>
      </p:sp>
      <p:sp>
        <p:nvSpPr>
          <p:cNvPr id="24" name="">
            <a:extLst xmlns:a="http://schemas.openxmlformats.org/drawingml/2006/main">
              <a:ext uri="{FF2B5EF4-FFF2-40B4-BE49-F238E27FC236}">
                <a16:creationId xmlns:a16="http://schemas.microsoft.com/office/drawing/2014/main" id="{3660963D-4871-439A-B50C-F8896243B3ED}"/>
              </a:ext>
            </a:extLst>
          </p:cNvPr>
          <p:cNvSpPr>
            <a:spLocks xmlns:a="http://schemas.openxmlformats.org/drawingml/2006/main" noGrp="1"/>
          </p:cNvSpPr>
          <p:nvPr/>
        </p:nvSpPr>
        <p:spPr>
          <a:xfrm xmlns:a="http://schemas.openxmlformats.org/drawingml/2006/main">
            <a:off x="533400" y="5857875"/>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575" b="1">
                <a:solidFill>
                  <a:srgbClr val="0B2948"/>
                </a:solidFill>
                <a:latin typeface="Arial"/>
                <a:ea typeface="Arial"/>
                <a:cs typeface="Arial"/>
              </a:defRPr>
            </a:pPr>
            <a:r>
              <a:rPr sz="1575" b="1">
                <a:solidFill>
                  <a:srgbClr val="0B2948"/>
                </a:solidFill>
                <a:latin typeface="Arial"/>
                <a:ea typeface="Arial"/>
                <a:cs typeface="Arial"/>
              </a:rPr>
              <a:t>Audience takeaway: test whether reward promises are clear, credible, and relevant before expecting better performance.</a:t>
            </a:r>
          </a:p>
        </p:txBody>
      </p:sp>
      <p:sp>
        <p:nvSpPr>
          <p:cNvPr id="25" name="">
            <a:extLst xmlns:a="http://schemas.openxmlformats.org/drawingml/2006/main">
              <a:ext uri="{FF2B5EF4-FFF2-40B4-BE49-F238E27FC236}">
                <a16:creationId xmlns:a16="http://schemas.microsoft.com/office/drawing/2014/main" id="{94EF93C3-2196-4702-ACF9-9F7FD8D467BF}"/>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DrValentineUkandu.com</a:t>
            </a:r>
          </a:p>
        </p:txBody>
      </p:sp>
      <p:sp>
        <p:nvSpPr>
          <p:cNvPr id="26" name="">
            <a:extLst xmlns:a="http://schemas.openxmlformats.org/drawingml/2006/main">
              <a:ext uri="{FF2B5EF4-FFF2-40B4-BE49-F238E27FC236}">
                <a16:creationId xmlns:a16="http://schemas.microsoft.com/office/drawing/2014/main" id="{6B3FB299-0EB1-46F2-A23C-73E69A044B5E}"/>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11</a:t>
            </a:r>
          </a:p>
        </p:txBody>
      </p:sp>
    </p:spTree>
    <p:extLst>
      <p:ext uri="{BB962C8B-B14F-4D97-AF65-F5344CB8AC3E}">
        <p14:creationId xmlns:p14="http://schemas.microsoft.com/office/powerpoint/2010/main" val="170788674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A85C91F8-B705-4BEA-BFD7-FAD4C6F6030C}"/>
              </a:ext>
            </a:extLst>
          </p:cNvPr>
          <p:cNvSpPr>
            <a:spLocks xmlns:a="http://schemas.openxmlformats.org/drawingml/2006/main" noGrp="1"/>
          </p:cNvSpPr>
          <p:nvPr/>
        </p:nvSpPr>
        <p:spPr>
          <a:xfrm xmlns:a="http://schemas.openxmlformats.org/drawingml/2006/main">
            <a:off x="533400" y="30480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050" b="1">
                <a:solidFill>
                  <a:srgbClr val="3D8DFF"/>
                </a:solidFill>
                <a:latin typeface="Arial"/>
                <a:ea typeface="Arial"/>
                <a:cs typeface="Arial"/>
              </a:defRPr>
            </a:pPr>
            <a:r>
              <a:rPr sz="1050" b="1">
                <a:solidFill>
                  <a:srgbClr val="3D8DFF"/>
                </a:solidFill>
                <a:latin typeface="Arial"/>
                <a:ea typeface="Arial"/>
                <a:cs typeface="Arial"/>
              </a:rPr>
              <a:t>APPLICATION • FEDERAL CONSULTING BUSINESS</a:t>
            </a:r>
          </a:p>
        </p:txBody>
      </p:sp>
      <p:sp>
        <p:nvSpPr>
          <p:cNvPr id="2" name="">
            <a:extLst xmlns:a="http://schemas.openxmlformats.org/drawingml/2006/main">
              <a:ext uri="{FF2B5EF4-FFF2-40B4-BE49-F238E27FC236}">
                <a16:creationId xmlns:a16="http://schemas.microsoft.com/office/drawing/2014/main" id="{B75D4034-407D-4D43-A332-0F13C4F300C0}"/>
              </a:ext>
            </a:extLst>
          </p:cNvPr>
          <p:cNvSpPr>
            <a:spLocks xmlns:a="http://schemas.openxmlformats.org/drawingml/2006/main" noGrp="1"/>
          </p:cNvSpPr>
          <p:nvPr/>
        </p:nvSpPr>
        <p:spPr>
          <a:xfrm xmlns:a="http://schemas.openxmlformats.org/drawingml/2006/main">
            <a:off x="533400" y="619125"/>
            <a:ext cx="11125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850" b="1">
                <a:solidFill>
                  <a:srgbClr val="111827"/>
                </a:solidFill>
                <a:latin typeface="Arial"/>
                <a:ea typeface="Arial"/>
                <a:cs typeface="Arial"/>
              </a:defRPr>
            </a:pPr>
            <a:r>
              <a:rPr sz="2850" b="1">
                <a:solidFill>
                  <a:srgbClr val="111827"/>
                </a:solidFill>
                <a:latin typeface="Arial"/>
                <a:ea typeface="Arial"/>
                <a:cs typeface="Arial"/>
              </a:rPr>
              <a:t>Use the dissertation to strengthen the federal consulting offer</a:t>
            </a:r>
          </a:p>
        </p:txBody>
      </p:sp>
      <p:sp>
        <p:nvSpPr>
          <p:cNvPr id="3" name="">
            <a:extLst xmlns:a="http://schemas.openxmlformats.org/drawingml/2006/main">
              <a:ext uri="{FF2B5EF4-FFF2-40B4-BE49-F238E27FC236}">
                <a16:creationId xmlns:a16="http://schemas.microsoft.com/office/drawing/2014/main" id="{9072D7AD-1309-4DE1-A2B5-6546767ABF25}"/>
              </a:ext>
            </a:extLst>
          </p:cNvPr>
          <p:cNvSpPr>
            <a:spLocks xmlns:a="http://schemas.openxmlformats.org/drawingml/2006/main" noGrp="1"/>
          </p:cNvSpPr>
          <p:nvPr/>
        </p:nvSpPr>
        <p:spPr>
          <a:xfrm xmlns:a="http://schemas.openxmlformats.org/drawingml/2006/main">
            <a:off x="533400" y="1257300"/>
            <a:ext cx="11125200" cy="19050"/>
          </a:xfrm>
          <a:prstGeom xmlns:a="http://schemas.openxmlformats.org/drawingml/2006/main" prst="rect">
            <a:avLst/>
          </a:prstGeom>
          <a:solidFill xmlns:a="http://schemas.openxmlformats.org/drawingml/2006/main">
            <a:srgbClr val="111827"/>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635318D-A4CD-4C50-B26F-058319E2EFFD}"/>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FE60B7B4-9789-440B-97ED-DD8DF31F60D5}"/>
              </a:ext>
            </a:extLst>
          </p:cNvPr>
          <p:cNvSpPr>
            <a:spLocks xmlns:a="http://schemas.openxmlformats.org/drawingml/2006/main" noGrp="1"/>
          </p:cNvSpPr>
          <p:nvPr/>
        </p:nvSpPr>
        <p:spPr>
          <a:xfrm xmlns:a="http://schemas.openxmlformats.org/drawingml/2006/main">
            <a:off x="533400" y="1619250"/>
            <a:ext cx="4191000" cy="4095750"/>
          </a:xfrm>
          <a:prstGeom xmlns:a="http://schemas.openxmlformats.org/drawingml/2006/main" prst="rect">
            <a:avLst/>
          </a:prstGeom>
          <a:solidFill xmlns:a="http://schemas.openxmlformats.org/drawingml/2006/main">
            <a:srgbClr val="0B294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C1DBEEC-843E-4B64-BE8F-33C3C06E666A}"/>
              </a:ext>
            </a:extLst>
          </p:cNvPr>
          <p:cNvSpPr>
            <a:spLocks xmlns:a="http://schemas.openxmlformats.org/drawingml/2006/main" noGrp="1"/>
          </p:cNvSpPr>
          <p:nvPr/>
        </p:nvSpPr>
        <p:spPr>
          <a:xfrm xmlns:a="http://schemas.openxmlformats.org/drawingml/2006/main">
            <a:off x="838200" y="1952625"/>
            <a:ext cx="3048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D0A63C"/>
                </a:solidFill>
                <a:latin typeface="Arial"/>
                <a:ea typeface="Arial"/>
                <a:cs typeface="Arial"/>
              </a:defRPr>
            </a:pPr>
            <a:r>
              <a:rPr sz="1125" b="1">
                <a:solidFill>
                  <a:srgbClr val="D0A63C"/>
                </a:solidFill>
                <a:latin typeface="Arial"/>
                <a:ea typeface="Arial"/>
                <a:cs typeface="Arial"/>
              </a:rPr>
              <a:t>RESEARCH-TO-SERVICE BRIDGE</a:t>
            </a:r>
          </a:p>
        </p:txBody>
      </p:sp>
      <p:sp>
        <p:nvSpPr>
          <p:cNvPr id="7" name="">
            <a:extLst xmlns:a="http://schemas.openxmlformats.org/drawingml/2006/main">
              <a:ext uri="{FF2B5EF4-FFF2-40B4-BE49-F238E27FC236}">
                <a16:creationId xmlns:a16="http://schemas.microsoft.com/office/drawing/2014/main" id="{169C371D-5E10-4A55-81C8-86DA72EA6540}"/>
              </a:ext>
            </a:extLst>
          </p:cNvPr>
          <p:cNvSpPr>
            <a:spLocks xmlns:a="http://schemas.openxmlformats.org/drawingml/2006/main" noGrp="1"/>
          </p:cNvSpPr>
          <p:nvPr/>
        </p:nvSpPr>
        <p:spPr>
          <a:xfrm xmlns:a="http://schemas.openxmlformats.org/drawingml/2006/main">
            <a:off x="838200" y="24288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FFFFFF"/>
                </a:solidFill>
                <a:latin typeface="Arial"/>
                <a:ea typeface="Arial"/>
                <a:cs typeface="Arial"/>
              </a:defRPr>
            </a:pPr>
            <a:r>
              <a:rPr sz="1725" b="1">
                <a:solidFill>
                  <a:srgbClr val="FFFFFF"/>
                </a:solidFill>
                <a:latin typeface="Arial"/>
                <a:ea typeface="Arial"/>
                <a:cs typeface="Arial"/>
              </a:rPr>
              <a:t>Reward inconsistency</a:t>
            </a:r>
          </a:p>
        </p:txBody>
      </p:sp>
      <p:sp>
        <p:nvSpPr>
          <p:cNvPr id="8" name="">
            <a:extLst xmlns:a="http://schemas.openxmlformats.org/drawingml/2006/main">
              <a:ext uri="{FF2B5EF4-FFF2-40B4-BE49-F238E27FC236}">
                <a16:creationId xmlns:a16="http://schemas.microsoft.com/office/drawing/2014/main" id="{E5956623-326E-4AE0-B264-1454999696EE}"/>
              </a:ext>
            </a:extLst>
          </p:cNvPr>
          <p:cNvSpPr>
            <a:spLocks xmlns:a="http://schemas.openxmlformats.org/drawingml/2006/main" noGrp="1"/>
          </p:cNvSpPr>
          <p:nvPr/>
        </p:nvSpPr>
        <p:spPr>
          <a:xfrm xmlns:a="http://schemas.openxmlformats.org/drawingml/2006/main">
            <a:off x="838200" y="2762250"/>
            <a:ext cx="314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0">
                <a:solidFill>
                  <a:srgbClr val="D0EDFA"/>
                </a:solidFill>
                <a:latin typeface="Arial"/>
                <a:ea typeface="Arial"/>
                <a:cs typeface="Arial"/>
              </a:defRPr>
            </a:pPr>
            <a:r>
              <a:rPr sz="1350" b="0">
                <a:solidFill>
                  <a:srgbClr val="D0EDFA"/>
                </a:solidFill>
                <a:latin typeface="Arial"/>
                <a:ea typeface="Arial"/>
                <a:cs typeface="Arial"/>
              </a:rPr>
              <a:t>→ workforce and process diagnostic</a:t>
            </a:r>
          </a:p>
        </p:txBody>
      </p:sp>
      <p:sp>
        <p:nvSpPr>
          <p:cNvPr id="9" name="">
            <a:extLst xmlns:a="http://schemas.openxmlformats.org/drawingml/2006/main">
              <a:ext uri="{FF2B5EF4-FFF2-40B4-BE49-F238E27FC236}">
                <a16:creationId xmlns:a16="http://schemas.microsoft.com/office/drawing/2014/main" id="{B1973A91-8FCF-4697-B271-76B9B48754BA}"/>
              </a:ext>
            </a:extLst>
          </p:cNvPr>
          <p:cNvSpPr>
            <a:spLocks xmlns:a="http://schemas.openxmlformats.org/drawingml/2006/main" noGrp="1"/>
          </p:cNvSpPr>
          <p:nvPr/>
        </p:nvSpPr>
        <p:spPr>
          <a:xfrm xmlns:a="http://schemas.openxmlformats.org/drawingml/2006/main">
            <a:off x="838200" y="333375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FFFFFF"/>
                </a:solidFill>
                <a:latin typeface="Arial"/>
                <a:ea typeface="Arial"/>
                <a:cs typeface="Arial"/>
              </a:defRPr>
            </a:pPr>
            <a:r>
              <a:rPr sz="1725" b="1">
                <a:solidFill>
                  <a:srgbClr val="FFFFFF"/>
                </a:solidFill>
                <a:latin typeface="Arial"/>
                <a:ea typeface="Arial"/>
                <a:cs typeface="Arial"/>
              </a:rPr>
              <a:t>Hard-to-staff locations</a:t>
            </a:r>
          </a:p>
        </p:txBody>
      </p:sp>
      <p:sp>
        <p:nvSpPr>
          <p:cNvPr id="10" name="">
            <a:extLst xmlns:a="http://schemas.openxmlformats.org/drawingml/2006/main">
              <a:ext uri="{FF2B5EF4-FFF2-40B4-BE49-F238E27FC236}">
                <a16:creationId xmlns:a16="http://schemas.microsoft.com/office/drawing/2014/main" id="{AF53C3F3-9D5B-48E8-898B-A53DB469C313}"/>
              </a:ext>
            </a:extLst>
          </p:cNvPr>
          <p:cNvSpPr>
            <a:spLocks xmlns:a="http://schemas.openxmlformats.org/drawingml/2006/main" noGrp="1"/>
          </p:cNvSpPr>
          <p:nvPr/>
        </p:nvSpPr>
        <p:spPr>
          <a:xfrm xmlns:a="http://schemas.openxmlformats.org/drawingml/2006/main">
            <a:off x="838200" y="3667125"/>
            <a:ext cx="3143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0">
                <a:solidFill>
                  <a:srgbClr val="D0EDFA"/>
                </a:solidFill>
                <a:latin typeface="Arial"/>
                <a:ea typeface="Arial"/>
                <a:cs typeface="Arial"/>
              </a:defRPr>
            </a:pPr>
            <a:r>
              <a:rPr sz="1350" b="0">
                <a:solidFill>
                  <a:srgbClr val="D0EDFA"/>
                </a:solidFill>
                <a:latin typeface="Arial"/>
                <a:ea typeface="Arial"/>
                <a:cs typeface="Arial"/>
              </a:rPr>
              <a:t>→ difficult-duty site support</a:t>
            </a:r>
          </a:p>
        </p:txBody>
      </p:sp>
      <p:sp>
        <p:nvSpPr>
          <p:cNvPr id="11" name="">
            <a:extLst xmlns:a="http://schemas.openxmlformats.org/drawingml/2006/main">
              <a:ext uri="{FF2B5EF4-FFF2-40B4-BE49-F238E27FC236}">
                <a16:creationId xmlns:a16="http://schemas.microsoft.com/office/drawing/2014/main" id="{530BE079-218F-4000-BBD9-BD9F7C202048}"/>
              </a:ext>
            </a:extLst>
          </p:cNvPr>
          <p:cNvSpPr>
            <a:spLocks xmlns:a="http://schemas.openxmlformats.org/drawingml/2006/main" noGrp="1"/>
          </p:cNvSpPr>
          <p:nvPr/>
        </p:nvSpPr>
        <p:spPr>
          <a:xfrm xmlns:a="http://schemas.openxmlformats.org/drawingml/2006/main">
            <a:off x="838200" y="4238625"/>
            <a:ext cx="3143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0763"/>
          </a:bodyPr>
          <a:lstStyle xmlns:a="http://schemas.openxmlformats.org/drawingml/2006/main"/>
          <a:p xmlns:a="http://schemas.openxmlformats.org/drawingml/2006/main">
            <a:pPr algn="l">
              <a:defRPr sz="1725" b="1">
                <a:solidFill>
                  <a:srgbClr val="FFFFFF"/>
                </a:solidFill>
                <a:latin typeface="Arial"/>
                <a:ea typeface="Arial"/>
                <a:cs typeface="Arial"/>
              </a:defRPr>
            </a:pPr>
            <a:r>
              <a:rPr sz="1725" b="1">
                <a:solidFill>
                  <a:srgbClr val="FFFFFF"/>
                </a:solidFill>
                <a:latin typeface="Arial"/>
                <a:ea typeface="Arial"/>
                <a:cs typeface="Arial"/>
              </a:rPr>
              <a:t>Unclear effort-to-outcome links</a:t>
            </a:r>
          </a:p>
        </p:txBody>
      </p:sp>
      <p:sp>
        <p:nvSpPr>
          <p:cNvPr id="12" name="">
            <a:extLst xmlns:a="http://schemas.openxmlformats.org/drawingml/2006/main">
              <a:ext uri="{FF2B5EF4-FFF2-40B4-BE49-F238E27FC236}">
                <a16:creationId xmlns:a16="http://schemas.microsoft.com/office/drawing/2014/main" id="{244C2E6D-0E31-4B6F-8D5C-59FDC54E13AC}"/>
              </a:ext>
            </a:extLst>
          </p:cNvPr>
          <p:cNvSpPr>
            <a:spLocks xmlns:a="http://schemas.openxmlformats.org/drawingml/2006/main" noGrp="1"/>
          </p:cNvSpPr>
          <p:nvPr/>
        </p:nvSpPr>
        <p:spPr>
          <a:xfrm xmlns:a="http://schemas.openxmlformats.org/drawingml/2006/main">
            <a:off x="838200" y="4857750"/>
            <a:ext cx="3143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0886"/>
          </a:bodyPr>
          <a:lstStyle xmlns:a="http://schemas.openxmlformats.org/drawingml/2006/main"/>
          <a:p xmlns:a="http://schemas.openxmlformats.org/drawingml/2006/main">
            <a:pPr algn="l">
              <a:defRPr sz="1350" b="0">
                <a:solidFill>
                  <a:srgbClr val="D0EDFA"/>
                </a:solidFill>
                <a:latin typeface="Arial"/>
                <a:ea typeface="Arial"/>
                <a:cs typeface="Arial"/>
              </a:defRPr>
            </a:pPr>
            <a:r>
              <a:rPr sz="1350" b="0">
                <a:solidFill>
                  <a:srgbClr val="D0EDFA"/>
                </a:solidFill>
                <a:latin typeface="Arial"/>
                <a:ea typeface="Arial"/>
                <a:cs typeface="Arial"/>
              </a:rPr>
              <a:t>→ leadership training and decision support</a:t>
            </a:r>
          </a:p>
        </p:txBody>
      </p:sp>
      <p:sp>
        <p:nvSpPr>
          <p:cNvPr id="13" name="">
            <a:extLst xmlns:a="http://schemas.openxmlformats.org/drawingml/2006/main">
              <a:ext uri="{FF2B5EF4-FFF2-40B4-BE49-F238E27FC236}">
                <a16:creationId xmlns:a16="http://schemas.microsoft.com/office/drawing/2014/main" id="{8B52AFFA-CC01-4315-9787-43F671488B8C}"/>
              </a:ext>
            </a:extLst>
          </p:cNvPr>
          <p:cNvSpPr>
            <a:spLocks xmlns:a="http://schemas.openxmlformats.org/drawingml/2006/main" noGrp="1"/>
          </p:cNvSpPr>
          <p:nvPr/>
        </p:nvSpPr>
        <p:spPr>
          <a:xfrm xmlns:a="http://schemas.openxmlformats.org/drawingml/2006/main">
            <a:off x="5286375" y="1743075"/>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3D8DFF"/>
                </a:solidFill>
                <a:latin typeface="Arial"/>
                <a:ea typeface="Arial"/>
                <a:cs typeface="Arial"/>
              </a:defRPr>
            </a:pPr>
            <a:r>
              <a:rPr sz="1125" b="1">
                <a:solidFill>
                  <a:srgbClr val="3D8DFF"/>
                </a:solidFill>
                <a:latin typeface="Arial"/>
                <a:ea typeface="Arial"/>
                <a:cs typeface="Arial"/>
              </a:rPr>
              <a:t>CORE WORKSTREAMS</a:t>
            </a:r>
          </a:p>
        </p:txBody>
      </p:sp>
      <p:sp>
        <p:nvSpPr>
          <p:cNvPr id="14" name="">
            <a:extLst xmlns:a="http://schemas.openxmlformats.org/drawingml/2006/main">
              <a:ext uri="{FF2B5EF4-FFF2-40B4-BE49-F238E27FC236}">
                <a16:creationId xmlns:a16="http://schemas.microsoft.com/office/drawing/2014/main" id="{651CA4DA-8904-47C8-A2E3-B4D5DD4538EA}"/>
              </a:ext>
            </a:extLst>
          </p:cNvPr>
          <p:cNvSpPr>
            <a:spLocks xmlns:a="http://schemas.openxmlformats.org/drawingml/2006/main" noGrp="1"/>
          </p:cNvSpPr>
          <p:nvPr/>
        </p:nvSpPr>
        <p:spPr>
          <a:xfrm xmlns:a="http://schemas.openxmlformats.org/drawingml/2006/main">
            <a:off x="5286375" y="2152650"/>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8FDD04C-5DC5-4952-8190-AC7BBD8A300A}"/>
              </a:ext>
            </a:extLst>
          </p:cNvPr>
          <p:cNvSpPr>
            <a:spLocks xmlns:a="http://schemas.openxmlformats.org/drawingml/2006/main" noGrp="1"/>
          </p:cNvSpPr>
          <p:nvPr/>
        </p:nvSpPr>
        <p:spPr>
          <a:xfrm xmlns:a="http://schemas.openxmlformats.org/drawingml/2006/main">
            <a:off x="5286375" y="21907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1</a:t>
            </a:r>
          </a:p>
        </p:txBody>
      </p:sp>
      <p:sp>
        <p:nvSpPr>
          <p:cNvPr id="16" name="">
            <a:extLst xmlns:a="http://schemas.openxmlformats.org/drawingml/2006/main">
              <a:ext uri="{FF2B5EF4-FFF2-40B4-BE49-F238E27FC236}">
                <a16:creationId xmlns:a16="http://schemas.microsoft.com/office/drawing/2014/main" id="{1990905B-66DC-4FA5-9FC4-855465453311}"/>
              </a:ext>
            </a:extLst>
          </p:cNvPr>
          <p:cNvSpPr>
            <a:spLocks xmlns:a="http://schemas.openxmlformats.org/drawingml/2006/main" noGrp="1"/>
          </p:cNvSpPr>
          <p:nvPr/>
        </p:nvSpPr>
        <p:spPr>
          <a:xfrm xmlns:a="http://schemas.openxmlformats.org/drawingml/2006/main">
            <a:off x="5743575" y="2143125"/>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Acquisition &amp; procurement advisory</a:t>
            </a:r>
          </a:p>
        </p:txBody>
      </p:sp>
      <p:sp>
        <p:nvSpPr>
          <p:cNvPr id="17" name="">
            <a:extLst xmlns:a="http://schemas.openxmlformats.org/drawingml/2006/main">
              <a:ext uri="{FF2B5EF4-FFF2-40B4-BE49-F238E27FC236}">
                <a16:creationId xmlns:a16="http://schemas.microsoft.com/office/drawing/2014/main" id="{BA2A2203-FFC1-4041-B645-23DBB977FCCE}"/>
              </a:ext>
            </a:extLst>
          </p:cNvPr>
          <p:cNvSpPr>
            <a:spLocks xmlns:a="http://schemas.openxmlformats.org/drawingml/2006/main" noGrp="1"/>
          </p:cNvSpPr>
          <p:nvPr/>
        </p:nvSpPr>
        <p:spPr>
          <a:xfrm xmlns:a="http://schemas.openxmlformats.org/drawingml/2006/main">
            <a:off x="5743575" y="2466975"/>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Requirements, acquisition planning, evaluation, and execution support.</a:t>
            </a:r>
          </a:p>
        </p:txBody>
      </p:sp>
      <p:sp>
        <p:nvSpPr>
          <p:cNvPr id="18" name="">
            <a:extLst xmlns:a="http://schemas.openxmlformats.org/drawingml/2006/main">
              <a:ext uri="{FF2B5EF4-FFF2-40B4-BE49-F238E27FC236}">
                <a16:creationId xmlns:a16="http://schemas.microsoft.com/office/drawing/2014/main" id="{C706A13C-33F9-4AEF-AED1-8ED521D3B3EF}"/>
              </a:ext>
            </a:extLst>
          </p:cNvPr>
          <p:cNvSpPr>
            <a:spLocks xmlns:a="http://schemas.openxmlformats.org/drawingml/2006/main" noGrp="1"/>
          </p:cNvSpPr>
          <p:nvPr/>
        </p:nvSpPr>
        <p:spPr>
          <a:xfrm xmlns:a="http://schemas.openxmlformats.org/drawingml/2006/main">
            <a:off x="5286375" y="3105150"/>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1545A2D-A544-4E50-92A5-A5180CE462C8}"/>
              </a:ext>
            </a:extLst>
          </p:cNvPr>
          <p:cNvSpPr>
            <a:spLocks xmlns:a="http://schemas.openxmlformats.org/drawingml/2006/main" noGrp="1"/>
          </p:cNvSpPr>
          <p:nvPr/>
        </p:nvSpPr>
        <p:spPr>
          <a:xfrm xmlns:a="http://schemas.openxmlformats.org/drawingml/2006/main">
            <a:off x="5286375" y="31432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D943240F-E339-4EEA-9B78-C73EFA7F34F6}"/>
              </a:ext>
            </a:extLst>
          </p:cNvPr>
          <p:cNvSpPr>
            <a:spLocks xmlns:a="http://schemas.openxmlformats.org/drawingml/2006/main" noGrp="1"/>
          </p:cNvSpPr>
          <p:nvPr/>
        </p:nvSpPr>
        <p:spPr>
          <a:xfrm xmlns:a="http://schemas.openxmlformats.org/drawingml/2006/main">
            <a:off x="5743575" y="3095625"/>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Healthcare and DHA mission support</a:t>
            </a:r>
          </a:p>
        </p:txBody>
      </p:sp>
      <p:sp>
        <p:nvSpPr>
          <p:cNvPr id="21" name="">
            <a:extLst xmlns:a="http://schemas.openxmlformats.org/drawingml/2006/main">
              <a:ext uri="{FF2B5EF4-FFF2-40B4-BE49-F238E27FC236}">
                <a16:creationId xmlns:a16="http://schemas.microsoft.com/office/drawing/2014/main" id="{157C735A-1A34-49CF-9194-D8265655B067}"/>
              </a:ext>
            </a:extLst>
          </p:cNvPr>
          <p:cNvSpPr>
            <a:spLocks xmlns:a="http://schemas.openxmlformats.org/drawingml/2006/main" noGrp="1"/>
          </p:cNvSpPr>
          <p:nvPr/>
        </p:nvSpPr>
        <p:spPr>
          <a:xfrm xmlns:a="http://schemas.openxmlformats.org/drawingml/2006/main">
            <a:off x="5743575" y="3419475"/>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Operational analysis, workforce insight, and program coordination.</a:t>
            </a:r>
          </a:p>
        </p:txBody>
      </p:sp>
      <p:sp>
        <p:nvSpPr>
          <p:cNvPr id="22" name="">
            <a:extLst xmlns:a="http://schemas.openxmlformats.org/drawingml/2006/main">
              <a:ext uri="{FF2B5EF4-FFF2-40B4-BE49-F238E27FC236}">
                <a16:creationId xmlns:a16="http://schemas.microsoft.com/office/drawing/2014/main" id="{76A89277-3E9C-43B6-80CF-94B36DA55132}"/>
              </a:ext>
            </a:extLst>
          </p:cNvPr>
          <p:cNvSpPr>
            <a:spLocks xmlns:a="http://schemas.openxmlformats.org/drawingml/2006/main" noGrp="1"/>
          </p:cNvSpPr>
          <p:nvPr/>
        </p:nvSpPr>
        <p:spPr>
          <a:xfrm xmlns:a="http://schemas.openxmlformats.org/drawingml/2006/main">
            <a:off x="5286375" y="4057650"/>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0F012F1-BB71-45B7-A65F-9E3EA0179835}"/>
              </a:ext>
            </a:extLst>
          </p:cNvPr>
          <p:cNvSpPr>
            <a:spLocks xmlns:a="http://schemas.openxmlformats.org/drawingml/2006/main" noGrp="1"/>
          </p:cNvSpPr>
          <p:nvPr/>
        </p:nvSpPr>
        <p:spPr>
          <a:xfrm xmlns:a="http://schemas.openxmlformats.org/drawingml/2006/main">
            <a:off x="5286375" y="40957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3</a:t>
            </a:r>
          </a:p>
        </p:txBody>
      </p:sp>
      <p:sp>
        <p:nvSpPr>
          <p:cNvPr id="24" name="">
            <a:extLst xmlns:a="http://schemas.openxmlformats.org/drawingml/2006/main">
              <a:ext uri="{FF2B5EF4-FFF2-40B4-BE49-F238E27FC236}">
                <a16:creationId xmlns:a16="http://schemas.microsoft.com/office/drawing/2014/main" id="{C06E92A0-101E-4F68-8C82-0602AFC89455}"/>
              </a:ext>
            </a:extLst>
          </p:cNvPr>
          <p:cNvSpPr>
            <a:spLocks xmlns:a="http://schemas.openxmlformats.org/drawingml/2006/main" noGrp="1"/>
          </p:cNvSpPr>
          <p:nvPr/>
        </p:nvSpPr>
        <p:spPr>
          <a:xfrm xmlns:a="http://schemas.openxmlformats.org/drawingml/2006/main">
            <a:off x="5743575" y="4048125"/>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Program and process improvement</a:t>
            </a:r>
          </a:p>
        </p:txBody>
      </p:sp>
      <p:sp>
        <p:nvSpPr>
          <p:cNvPr id="25" name="">
            <a:extLst xmlns:a="http://schemas.openxmlformats.org/drawingml/2006/main">
              <a:ext uri="{FF2B5EF4-FFF2-40B4-BE49-F238E27FC236}">
                <a16:creationId xmlns:a16="http://schemas.microsoft.com/office/drawing/2014/main" id="{1E46A1B7-3A06-47DE-BB3A-F4454603C8CE}"/>
              </a:ext>
            </a:extLst>
          </p:cNvPr>
          <p:cNvSpPr>
            <a:spLocks xmlns:a="http://schemas.openxmlformats.org/drawingml/2006/main" noGrp="1"/>
          </p:cNvSpPr>
          <p:nvPr/>
        </p:nvSpPr>
        <p:spPr>
          <a:xfrm xmlns:a="http://schemas.openxmlformats.org/drawingml/2006/main">
            <a:off x="5743575" y="4371975"/>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Performance measures, workflow redesign, and management support.</a:t>
            </a:r>
          </a:p>
        </p:txBody>
      </p:sp>
      <p:sp>
        <p:nvSpPr>
          <p:cNvPr id="26" name="">
            <a:extLst xmlns:a="http://schemas.openxmlformats.org/drawingml/2006/main">
              <a:ext uri="{FF2B5EF4-FFF2-40B4-BE49-F238E27FC236}">
                <a16:creationId xmlns:a16="http://schemas.microsoft.com/office/drawing/2014/main" id="{B05E6441-EB0F-4A89-B611-832C36AD68AB}"/>
              </a:ext>
            </a:extLst>
          </p:cNvPr>
          <p:cNvSpPr>
            <a:spLocks xmlns:a="http://schemas.openxmlformats.org/drawingml/2006/main" noGrp="1"/>
          </p:cNvSpPr>
          <p:nvPr/>
        </p:nvSpPr>
        <p:spPr>
          <a:xfrm xmlns:a="http://schemas.openxmlformats.org/drawingml/2006/main">
            <a:off x="5286375" y="5010150"/>
            <a:ext cx="323850" cy="323850"/>
          </a:xfrm>
          <a:prstGeom xmlns:a="http://schemas.openxmlformats.org/drawingml/2006/main" prst="ellipse">
            <a:avLst/>
          </a:prstGeom>
          <a:solidFill xmlns:a="http://schemas.openxmlformats.org/drawingml/2006/main">
            <a:srgbClr val="0B2948"/>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B0A49493-693B-4CA0-BB39-BEBD3F3AF28B}"/>
              </a:ext>
            </a:extLst>
          </p:cNvPr>
          <p:cNvSpPr>
            <a:spLocks xmlns:a="http://schemas.openxmlformats.org/drawingml/2006/main" noGrp="1"/>
          </p:cNvSpPr>
          <p:nvPr/>
        </p:nvSpPr>
        <p:spPr>
          <a:xfrm xmlns:a="http://schemas.openxmlformats.org/drawingml/2006/main">
            <a:off x="5286375" y="50482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ctr">
              <a:defRPr sz="1200" b="1">
                <a:solidFill>
                  <a:srgbClr val="FFFFFF"/>
                </a:solidFill>
                <a:latin typeface="Arial"/>
                <a:ea typeface="Arial"/>
                <a:cs typeface="Arial"/>
              </a:defRPr>
            </a:pPr>
            <a:r>
              <a:rPr sz="1200" b="1">
                <a:solidFill>
                  <a:srgbClr val="FFFFFF"/>
                </a:solidFill>
                <a:latin typeface="Arial"/>
                <a:ea typeface="Arial"/>
                <a:cs typeface="Arial"/>
              </a:rPr>
              <a:t>4</a:t>
            </a:r>
          </a:p>
        </p:txBody>
      </p:sp>
      <p:sp>
        <p:nvSpPr>
          <p:cNvPr id="28" name="">
            <a:extLst xmlns:a="http://schemas.openxmlformats.org/drawingml/2006/main">
              <a:ext uri="{FF2B5EF4-FFF2-40B4-BE49-F238E27FC236}">
                <a16:creationId xmlns:a16="http://schemas.microsoft.com/office/drawing/2014/main" id="{18DE8C9D-E301-417E-81BD-AE648D3C82DC}"/>
              </a:ext>
            </a:extLst>
          </p:cNvPr>
          <p:cNvSpPr>
            <a:spLocks xmlns:a="http://schemas.openxmlformats.org/drawingml/2006/main" noGrp="1"/>
          </p:cNvSpPr>
          <p:nvPr/>
        </p:nvSpPr>
        <p:spPr>
          <a:xfrm xmlns:a="http://schemas.openxmlformats.org/drawingml/2006/main">
            <a:off x="5743575" y="5000625"/>
            <a:ext cx="53530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725" b="1">
                <a:solidFill>
                  <a:srgbClr val="111827"/>
                </a:solidFill>
                <a:latin typeface="Arial"/>
                <a:ea typeface="Arial"/>
                <a:cs typeface="Arial"/>
              </a:defRPr>
            </a:pPr>
            <a:r>
              <a:rPr sz="1725" b="1">
                <a:solidFill>
                  <a:srgbClr val="111827"/>
                </a:solidFill>
                <a:latin typeface="Arial"/>
                <a:ea typeface="Arial"/>
                <a:cs typeface="Arial"/>
              </a:rPr>
              <a:t>Training, capture, and proposal readiness</a:t>
            </a:r>
          </a:p>
        </p:txBody>
      </p:sp>
      <p:sp>
        <p:nvSpPr>
          <p:cNvPr id="29" name="">
            <a:extLst xmlns:a="http://schemas.openxmlformats.org/drawingml/2006/main">
              <a:ext uri="{FF2B5EF4-FFF2-40B4-BE49-F238E27FC236}">
                <a16:creationId xmlns:a16="http://schemas.microsoft.com/office/drawing/2014/main" id="{1CDAC27B-9937-4A60-817A-4231203FB5F3}"/>
              </a:ext>
            </a:extLst>
          </p:cNvPr>
          <p:cNvSpPr>
            <a:spLocks xmlns:a="http://schemas.openxmlformats.org/drawingml/2006/main" noGrp="1"/>
          </p:cNvSpPr>
          <p:nvPr/>
        </p:nvSpPr>
        <p:spPr>
          <a:xfrm xmlns:a="http://schemas.openxmlformats.org/drawingml/2006/main">
            <a:off x="5743575" y="5324475"/>
            <a:ext cx="53530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5E6875"/>
                </a:solidFill>
                <a:latin typeface="Arial"/>
                <a:ea typeface="Arial"/>
                <a:cs typeface="Arial"/>
              </a:defRPr>
            </a:pPr>
            <a:r>
              <a:rPr sz="1275" b="0">
                <a:solidFill>
                  <a:srgbClr val="5E6875"/>
                </a:solidFill>
                <a:latin typeface="Arial"/>
                <a:ea typeface="Arial"/>
                <a:cs typeface="Arial"/>
              </a:rPr>
              <a:t>Research-backed instruction and decision-quality support.</a:t>
            </a:r>
          </a:p>
        </p:txBody>
      </p:sp>
      <p:sp>
        <p:nvSpPr>
          <p:cNvPr id="30" name="">
            <a:extLst xmlns:a="http://schemas.openxmlformats.org/drawingml/2006/main">
              <a:ext uri="{FF2B5EF4-FFF2-40B4-BE49-F238E27FC236}">
                <a16:creationId xmlns:a16="http://schemas.microsoft.com/office/drawing/2014/main" id="{36B59412-822A-44DF-A80D-B880CECAB99F}"/>
              </a:ext>
            </a:extLst>
          </p:cNvPr>
          <p:cNvSpPr>
            <a:spLocks xmlns:a="http://schemas.openxmlformats.org/drawingml/2006/main" noGrp="1"/>
          </p:cNvSpPr>
          <p:nvPr/>
        </p:nvSpPr>
        <p:spPr>
          <a:xfrm xmlns:a="http://schemas.openxmlformats.org/drawingml/2006/main">
            <a:off x="533400" y="5953125"/>
            <a:ext cx="11125200" cy="361950"/>
          </a:xfrm>
          <a:prstGeom xmlns:a="http://schemas.openxmlformats.org/drawingml/2006/main" prst="rect">
            <a:avLst/>
          </a:prstGeom>
          <a:solidFill xmlns:a="http://schemas.openxmlformats.org/drawingml/2006/main">
            <a:srgbClr val="D0EDFA"/>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D80FBC83-F863-4742-9641-D6667AD7DDD1}"/>
              </a:ext>
            </a:extLst>
          </p:cNvPr>
          <p:cNvSpPr>
            <a:spLocks xmlns:a="http://schemas.openxmlformats.org/drawingml/2006/main" noGrp="1"/>
          </p:cNvSpPr>
          <p:nvPr/>
        </p:nvSpPr>
        <p:spPr>
          <a:xfrm xmlns:a="http://schemas.openxmlformats.org/drawingml/2006/main">
            <a:off x="723900" y="60388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350" b="1">
                <a:solidFill>
                  <a:srgbClr val="0B2948"/>
                </a:solidFill>
                <a:latin typeface="Arial"/>
                <a:ea typeface="Arial"/>
                <a:cs typeface="Arial"/>
              </a:defRPr>
            </a:pPr>
            <a:r>
              <a:rPr sz="1350" b="1">
                <a:solidFill>
                  <a:srgbClr val="0B2948"/>
                </a:solidFill>
                <a:latin typeface="Arial"/>
                <a:ea typeface="Arial"/>
                <a:cs typeface="Arial"/>
              </a:rPr>
              <a:t>Federal acquisition expertise. Healthcare mission insight. Founder-led execution.</a:t>
            </a:r>
          </a:p>
        </p:txBody>
      </p:sp>
      <p:sp>
        <p:nvSpPr>
          <p:cNvPr id="32" name="">
            <a:extLst xmlns:a="http://schemas.openxmlformats.org/drawingml/2006/main">
              <a:ext uri="{FF2B5EF4-FFF2-40B4-BE49-F238E27FC236}">
                <a16:creationId xmlns:a16="http://schemas.microsoft.com/office/drawing/2014/main" id="{092CF926-2577-41B9-BBA7-D879B25455E6}"/>
              </a:ext>
            </a:extLst>
          </p:cNvPr>
          <p:cNvSpPr>
            <a:spLocks xmlns:a="http://schemas.openxmlformats.org/drawingml/2006/main" noGrp="1"/>
          </p:cNvSpPr>
          <p:nvPr/>
        </p:nvSpPr>
        <p:spPr>
          <a:xfrm xmlns:a="http://schemas.openxmlformats.org/drawingml/2006/main">
            <a:off x="533400" y="6362700"/>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975" b="0">
                <a:solidFill>
                  <a:srgbClr val="5E6875"/>
                </a:solidFill>
                <a:latin typeface="Arial"/>
                <a:ea typeface="Arial"/>
                <a:cs typeface="Arial"/>
              </a:defRPr>
            </a:pPr>
            <a:r>
              <a:rPr sz="975" b="0">
                <a:solidFill>
                  <a:srgbClr val="5E6875"/>
                </a:solidFill>
                <a:latin typeface="Arial"/>
                <a:ea typeface="Arial"/>
                <a:cs typeface="Arial"/>
              </a:rPr>
              <a:t>DrUkanduFederalConsulting.com</a:t>
            </a:r>
          </a:p>
        </p:txBody>
      </p:sp>
      <p:sp>
        <p:nvSpPr>
          <p:cNvPr id="33" name="">
            <a:extLst xmlns:a="http://schemas.openxmlformats.org/drawingml/2006/main">
              <a:ext uri="{FF2B5EF4-FFF2-40B4-BE49-F238E27FC236}">
                <a16:creationId xmlns:a16="http://schemas.microsoft.com/office/drawing/2014/main" id="{C75B09DB-B104-423E-BB1A-87A93A7D72C5}"/>
              </a:ext>
            </a:extLst>
          </p:cNvPr>
          <p:cNvSpPr>
            <a:spLocks xmlns:a="http://schemas.openxmlformats.org/drawingml/2006/main" noGrp="1"/>
          </p:cNvSpPr>
          <p:nvPr/>
        </p:nvSpPr>
        <p:spPr>
          <a:xfrm xmlns:a="http://schemas.openxmlformats.org/drawingml/2006/main">
            <a:off x="11163300" y="6362700"/>
            <a:ext cx="4953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r">
              <a:defRPr sz="975" b="0">
                <a:solidFill>
                  <a:srgbClr val="5E6875"/>
                </a:solidFill>
                <a:latin typeface="Arial"/>
                <a:ea typeface="Arial"/>
                <a:cs typeface="Arial"/>
              </a:defRPr>
            </a:pPr>
            <a:r>
              <a:rPr sz="975" b="0">
                <a:solidFill>
                  <a:srgbClr val="5E6875"/>
                </a:solidFill>
                <a:latin typeface="Arial"/>
                <a:ea typeface="Arial"/>
                <a:cs typeface="Arial"/>
              </a:rPr>
              <a:t>12</a:t>
            </a:r>
          </a:p>
        </p:txBody>
      </p:sp>
    </p:spTree>
    <p:extLst>
      <p:ext uri="{BB962C8B-B14F-4D97-AF65-F5344CB8AC3E}">
        <p14:creationId xmlns:p14="http://schemas.microsoft.com/office/powerpoint/2010/main" val="2034286960"/>
      </p:ext>
    </p:extLst>
  </p:cSld>
</p:sld>
</file>

<file path=ppt/slides/slide13.xml><?xml version="1.0" encoding="utf-8"?>
<p:sld xmlns:p="http://schemas.openxmlformats.org/presentationml/2006/main">
  <p:cSld>
    <p:bg>
      <p:bgPr>
        <a:solidFill xmlns:a="http://schemas.openxmlformats.org/drawingml/2006/main">
          <a:srgbClr val="0B294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DCB1F85-13AF-4147-8BCB-D7559E79028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D0A63C"/>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2D672B0-E0AB-4376-8239-1EF80E7169C1}"/>
              </a:ext>
            </a:extLst>
          </p:cNvPr>
          <p:cNvSpPr>
            <a:spLocks xmlns:a="http://schemas.openxmlformats.org/drawingml/2006/main" noGrp="1"/>
          </p:cNvSpPr>
          <p:nvPr/>
        </p:nvSpPr>
        <p:spPr>
          <a:xfrm xmlns:a="http://schemas.openxmlformats.org/drawingml/2006/main">
            <a:off x="666750" y="7048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00" b="1">
                <a:solidFill>
                  <a:srgbClr val="D0A63C"/>
                </a:solidFill>
                <a:latin typeface="Arial"/>
                <a:ea typeface="Arial"/>
                <a:cs typeface="Arial"/>
              </a:defRPr>
            </a:pPr>
            <a:r>
              <a:rPr sz="1200" b="1">
                <a:solidFill>
                  <a:srgbClr val="D0A63C"/>
                </a:solidFill>
                <a:latin typeface="Arial"/>
                <a:ea typeface="Arial"/>
                <a:cs typeface="Arial"/>
              </a:rPr>
              <a:t>TURN EVIDENCE INTO ACTION</a:t>
            </a:r>
          </a:p>
        </p:txBody>
      </p:sp>
      <p:sp>
        <p:nvSpPr>
          <p:cNvPr id="3" name="">
            <a:extLst xmlns:a="http://schemas.openxmlformats.org/drawingml/2006/main">
              <a:ext uri="{FF2B5EF4-FFF2-40B4-BE49-F238E27FC236}">
                <a16:creationId xmlns:a16="http://schemas.microsoft.com/office/drawing/2014/main" id="{A8EDAA1C-A8E8-40F3-A0AB-C4D928F84D21}"/>
              </a:ext>
            </a:extLst>
          </p:cNvPr>
          <p:cNvSpPr>
            <a:spLocks xmlns:a="http://schemas.openxmlformats.org/drawingml/2006/main" noGrp="1"/>
          </p:cNvSpPr>
          <p:nvPr/>
        </p:nvSpPr>
        <p:spPr>
          <a:xfrm xmlns:a="http://schemas.openxmlformats.org/drawingml/2006/main">
            <a:off x="666750" y="1381125"/>
            <a:ext cx="99060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defRPr sz="3600" b="1">
                <a:solidFill>
                  <a:srgbClr val="FFFFFF"/>
                </a:solidFill>
                <a:latin typeface="Arial"/>
                <a:ea typeface="Arial"/>
                <a:cs typeface="Arial"/>
              </a:defRPr>
            </a:pPr>
            <a:r>
              <a:rPr sz="3600" b="1">
                <a:solidFill>
                  <a:srgbClr val="FFFFFF"/>
                </a:solidFill>
                <a:latin typeface="Arial"/>
                <a:ea typeface="Arial"/>
                <a:cs typeface="Arial"/>
              </a:rPr>
              <a:t>Use the research to teach, lead, speak, and improve mission performance.</a:t>
            </a:r>
          </a:p>
        </p:txBody>
      </p:sp>
      <p:sp>
        <p:nvSpPr>
          <p:cNvPr id="4" name="">
            <a:extLst xmlns:a="http://schemas.openxmlformats.org/drawingml/2006/main">
              <a:ext uri="{FF2B5EF4-FFF2-40B4-BE49-F238E27FC236}">
                <a16:creationId xmlns:a16="http://schemas.microsoft.com/office/drawing/2014/main" id="{280EC1E5-6F9E-4B15-A92C-6B0B6D1A618A}"/>
              </a:ext>
            </a:extLst>
          </p:cNvPr>
          <p:cNvSpPr>
            <a:spLocks xmlns:a="http://schemas.openxmlformats.org/drawingml/2006/main" noGrp="1"/>
          </p:cNvSpPr>
          <p:nvPr/>
        </p:nvSpPr>
        <p:spPr>
          <a:xfrm xmlns:a="http://schemas.openxmlformats.org/drawingml/2006/main">
            <a:off x="666750" y="2971800"/>
            <a:ext cx="10382250" cy="28575"/>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5978B405-BEC2-4647-B541-AF76552A071B}"/>
              </a:ext>
            </a:extLst>
          </p:cNvPr>
          <p:cNvSpPr>
            <a:spLocks xmlns:a="http://schemas.openxmlformats.org/drawingml/2006/main" noGrp="1"/>
          </p:cNvSpPr>
          <p:nvPr/>
        </p:nvSpPr>
        <p:spPr>
          <a:xfrm xmlns:a="http://schemas.openxmlformats.org/drawingml/2006/main">
            <a:off x="666750" y="3381375"/>
            <a:ext cx="2952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D0EDFA"/>
                </a:solidFill>
                <a:latin typeface="Arial"/>
                <a:ea typeface="Arial"/>
                <a:cs typeface="Arial"/>
              </a:defRPr>
            </a:pPr>
            <a:r>
              <a:rPr sz="1125" b="1">
                <a:solidFill>
                  <a:srgbClr val="D0EDFA"/>
                </a:solidFill>
                <a:latin typeface="Arial"/>
                <a:ea typeface="Arial"/>
                <a:cs typeface="Arial"/>
              </a:rPr>
              <a:t>PROFESSIONAL &amp; ACADEMIC</a:t>
            </a:r>
          </a:p>
        </p:txBody>
      </p:sp>
      <p:sp>
        <p:nvSpPr>
          <p:cNvPr id="6" name="">
            <a:extLst xmlns:a="http://schemas.openxmlformats.org/drawingml/2006/main">
              <a:ext uri="{FF2B5EF4-FFF2-40B4-BE49-F238E27FC236}">
                <a16:creationId xmlns:a16="http://schemas.microsoft.com/office/drawing/2014/main" id="{3CC5FADD-FBE4-4500-8E51-F374B5184B5B}"/>
              </a:ext>
            </a:extLst>
          </p:cNvPr>
          <p:cNvSpPr>
            <a:spLocks xmlns:a="http://schemas.openxmlformats.org/drawingml/2006/main" noGrp="1"/>
          </p:cNvSpPr>
          <p:nvPr/>
        </p:nvSpPr>
        <p:spPr>
          <a:xfrm xmlns:a="http://schemas.openxmlformats.org/drawingml/2006/main">
            <a:off x="666750" y="3714750"/>
            <a:ext cx="4191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DrValentineUkandu.com</a:t>
            </a:r>
          </a:p>
        </p:txBody>
      </p:sp>
      <p:sp>
        <p:nvSpPr>
          <p:cNvPr id="7" name="">
            <a:extLst xmlns:a="http://schemas.openxmlformats.org/drawingml/2006/main">
              <a:ext uri="{FF2B5EF4-FFF2-40B4-BE49-F238E27FC236}">
                <a16:creationId xmlns:a16="http://schemas.microsoft.com/office/drawing/2014/main" id="{37D0B851-008A-403A-8C8F-84289CF397DC}"/>
              </a:ext>
            </a:extLst>
          </p:cNvPr>
          <p:cNvSpPr>
            <a:spLocks xmlns:a="http://schemas.openxmlformats.org/drawingml/2006/main" noGrp="1"/>
          </p:cNvSpPr>
          <p:nvPr/>
        </p:nvSpPr>
        <p:spPr>
          <a:xfrm xmlns:a="http://schemas.openxmlformats.org/drawingml/2006/main">
            <a:off x="5143500" y="3381375"/>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D0EDFA"/>
                </a:solidFill>
                <a:latin typeface="Arial"/>
                <a:ea typeface="Arial"/>
                <a:cs typeface="Arial"/>
              </a:defRPr>
            </a:pPr>
            <a:r>
              <a:rPr sz="1125" b="1">
                <a:solidFill>
                  <a:srgbClr val="D0EDFA"/>
                </a:solidFill>
                <a:latin typeface="Arial"/>
                <a:ea typeface="Arial"/>
                <a:cs typeface="Arial"/>
              </a:rPr>
              <a:t>FEDERAL CONSULTING</a:t>
            </a:r>
          </a:p>
        </p:txBody>
      </p:sp>
      <p:sp>
        <p:nvSpPr>
          <p:cNvPr id="8" name="">
            <a:extLst xmlns:a="http://schemas.openxmlformats.org/drawingml/2006/main">
              <a:ext uri="{FF2B5EF4-FFF2-40B4-BE49-F238E27FC236}">
                <a16:creationId xmlns:a16="http://schemas.microsoft.com/office/drawing/2014/main" id="{70ADF0B5-7148-41AA-8000-A3CF608FAA83}"/>
              </a:ext>
            </a:extLst>
          </p:cNvPr>
          <p:cNvSpPr>
            <a:spLocks xmlns:a="http://schemas.openxmlformats.org/drawingml/2006/main" noGrp="1"/>
          </p:cNvSpPr>
          <p:nvPr/>
        </p:nvSpPr>
        <p:spPr>
          <a:xfrm xmlns:a="http://schemas.openxmlformats.org/drawingml/2006/main">
            <a:off x="5143500" y="3714750"/>
            <a:ext cx="571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DrUkanduFederalConsulting.com</a:t>
            </a:r>
          </a:p>
        </p:txBody>
      </p:sp>
      <p:sp>
        <p:nvSpPr>
          <p:cNvPr id="9" name="">
            <a:extLst xmlns:a="http://schemas.openxmlformats.org/drawingml/2006/main">
              <a:ext uri="{FF2B5EF4-FFF2-40B4-BE49-F238E27FC236}">
                <a16:creationId xmlns:a16="http://schemas.microsoft.com/office/drawing/2014/main" id="{44C73018-5A48-444F-8030-C3B9FE996F77}"/>
              </a:ext>
            </a:extLst>
          </p:cNvPr>
          <p:cNvSpPr>
            <a:spLocks xmlns:a="http://schemas.openxmlformats.org/drawingml/2006/main" noGrp="1"/>
          </p:cNvSpPr>
          <p:nvPr/>
        </p:nvSpPr>
        <p:spPr>
          <a:xfrm xmlns:a="http://schemas.openxmlformats.org/drawingml/2006/main">
            <a:off x="5143500" y="4210050"/>
            <a:ext cx="581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500" b="0">
                <a:solidFill>
                  <a:srgbClr val="D0EDFA"/>
                </a:solidFill>
                <a:latin typeface="Arial"/>
                <a:ea typeface="Arial"/>
                <a:cs typeface="Arial"/>
              </a:defRPr>
            </a:pPr>
            <a:r>
              <a:rPr sz="1500" b="0">
                <a:solidFill>
                  <a:srgbClr val="D0EDFA"/>
                </a:solidFill>
                <a:latin typeface="Arial"/>
                <a:ea typeface="Arial"/>
                <a:cs typeface="Arial"/>
              </a:rPr>
              <a:t>contact@drukandufederalconsulting.com</a:t>
            </a:r>
          </a:p>
        </p:txBody>
      </p:sp>
      <p:sp>
        <p:nvSpPr>
          <p:cNvPr id="10" name="">
            <a:extLst xmlns:a="http://schemas.openxmlformats.org/drawingml/2006/main">
              <a:ext uri="{FF2B5EF4-FFF2-40B4-BE49-F238E27FC236}">
                <a16:creationId xmlns:a16="http://schemas.microsoft.com/office/drawing/2014/main" id="{8775A638-6017-441B-8281-9556949256F2}"/>
              </a:ext>
            </a:extLst>
          </p:cNvPr>
          <p:cNvSpPr>
            <a:spLocks xmlns:a="http://schemas.openxmlformats.org/drawingml/2006/main" noGrp="1"/>
          </p:cNvSpPr>
          <p:nvPr/>
        </p:nvSpPr>
        <p:spPr>
          <a:xfrm xmlns:a="http://schemas.openxmlformats.org/drawingml/2006/main">
            <a:off x="666750" y="48577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125" b="1">
                <a:solidFill>
                  <a:srgbClr val="D0EDFA"/>
                </a:solidFill>
                <a:latin typeface="Arial"/>
                <a:ea typeface="Arial"/>
                <a:cs typeface="Arial"/>
              </a:defRPr>
            </a:pPr>
            <a:r>
              <a:rPr sz="1125" b="1">
                <a:solidFill>
                  <a:srgbClr val="D0EDFA"/>
                </a:solidFill>
                <a:latin typeface="Arial"/>
                <a:ea typeface="Arial"/>
                <a:cs typeface="Arial"/>
              </a:rPr>
              <a:t>LINKEDIN</a:t>
            </a:r>
          </a:p>
        </p:txBody>
      </p:sp>
      <p:sp>
        <p:nvSpPr>
          <p:cNvPr id="11" name="">
            <a:extLst xmlns:a="http://schemas.openxmlformats.org/drawingml/2006/main">
              <a:ext uri="{FF2B5EF4-FFF2-40B4-BE49-F238E27FC236}">
                <a16:creationId xmlns:a16="http://schemas.microsoft.com/office/drawing/2014/main" id="{4C3195FF-169B-4FA9-8E60-1BB8B80F1B1A}"/>
              </a:ext>
            </a:extLst>
          </p:cNvPr>
          <p:cNvSpPr>
            <a:spLocks xmlns:a="http://schemas.openxmlformats.org/drawingml/2006/main" noGrp="1"/>
          </p:cNvSpPr>
          <p:nvPr/>
        </p:nvSpPr>
        <p:spPr>
          <a:xfrm xmlns:a="http://schemas.openxmlformats.org/drawingml/2006/main">
            <a:off x="666750" y="5191125"/>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650" b="0">
                <a:solidFill>
                  <a:srgbClr val="FFFFFF"/>
                </a:solidFill>
                <a:latin typeface="Arial"/>
                <a:ea typeface="Arial"/>
                <a:cs typeface="Arial"/>
              </a:defRPr>
            </a:pPr>
            <a:r>
              <a:rPr sz="1650" b="0">
                <a:solidFill>
                  <a:srgbClr val="FFFFFF"/>
                </a:solidFill>
                <a:latin typeface="Arial"/>
                <a:ea typeface="Arial"/>
                <a:cs typeface="Arial"/>
              </a:rPr>
              <a:t>linkedin.com/in/dr-valentine-ukandu-66485911</a:t>
            </a:r>
          </a:p>
        </p:txBody>
      </p:sp>
      <p:sp>
        <p:nvSpPr>
          <p:cNvPr id="12" name="">
            <a:extLst xmlns:a="http://schemas.openxmlformats.org/drawingml/2006/main">
              <a:ext uri="{FF2B5EF4-FFF2-40B4-BE49-F238E27FC236}">
                <a16:creationId xmlns:a16="http://schemas.microsoft.com/office/drawing/2014/main" id="{034FE5F5-7895-40A4-A26B-E3E5665B4C14}"/>
              </a:ext>
            </a:extLst>
          </p:cNvPr>
          <p:cNvSpPr>
            <a:spLocks xmlns:a="http://schemas.openxmlformats.org/drawingml/2006/main" noGrp="1"/>
          </p:cNvSpPr>
          <p:nvPr/>
        </p:nvSpPr>
        <p:spPr>
          <a:xfrm xmlns:a="http://schemas.openxmlformats.org/drawingml/2006/main">
            <a:off x="666750" y="6000750"/>
            <a:ext cx="704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Autofit/>
          </a:bodyPr>
          <a:lstStyle xmlns:a="http://schemas.openxmlformats.org/drawingml/2006/main"/>
          <a:p xmlns:a="http://schemas.openxmlformats.org/drawingml/2006/main">
            <a:pPr algn="l">
              <a:defRPr sz="1275" b="0">
                <a:solidFill>
                  <a:srgbClr val="D0EDFA"/>
                </a:solidFill>
                <a:latin typeface="Arial"/>
                <a:ea typeface="Arial"/>
                <a:cs typeface="Arial"/>
              </a:defRPr>
            </a:pPr>
            <a:r>
              <a:rPr sz="1275" b="0">
                <a:solidFill>
                  <a:srgbClr val="D0EDFA"/>
                </a:solidFill>
                <a:latin typeface="Arial"/>
                <a:ea typeface="Arial"/>
                <a:cs typeface="Arial"/>
              </a:rPr>
              <a:t>Research record: scholarworks.waldenu.edu/dissertations/12575</a:t>
            </a:r>
          </a:p>
        </p:txBody>
      </p:sp>
    </p:spTree>
    <p:extLst>
      <p:ext uri="{BB962C8B-B14F-4D97-AF65-F5344CB8AC3E}">
        <p14:creationId xmlns:p14="http://schemas.microsoft.com/office/powerpoint/2010/main" val="17637682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2026-08-26T14:32:15.4300000Z</dcterms:created>
  <dcterms:modified xsi:type="dcterms:W3CDTF">2026-08-26T14:32:15.4300000Z</dcterms:modified>
</coreProperties>
</file>